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4" r:id="rId4"/>
    <p:sldMasterId id="2147483686" r:id="rId5"/>
    <p:sldMasterId id="2147483698" r:id="rId6"/>
  </p:sldMasterIdLst>
  <p:notesMasterIdLst>
    <p:notesMasterId r:id="rId57"/>
  </p:notesMasterIdLst>
  <p:handoutMasterIdLst>
    <p:handoutMasterId r:id="rId58"/>
  </p:handoutMasterIdLst>
  <p:sldIdLst>
    <p:sldId id="273" r:id="rId7"/>
    <p:sldId id="311" r:id="rId8"/>
    <p:sldId id="421" r:id="rId9"/>
    <p:sldId id="446" r:id="rId10"/>
    <p:sldId id="422" r:id="rId11"/>
    <p:sldId id="426" r:id="rId12"/>
    <p:sldId id="449" r:id="rId13"/>
    <p:sldId id="309" r:id="rId14"/>
    <p:sldId id="296" r:id="rId15"/>
    <p:sldId id="325" r:id="rId16"/>
    <p:sldId id="322" r:id="rId17"/>
    <p:sldId id="330" r:id="rId18"/>
    <p:sldId id="329" r:id="rId19"/>
    <p:sldId id="327" r:id="rId20"/>
    <p:sldId id="333" r:id="rId21"/>
    <p:sldId id="334" r:id="rId22"/>
    <p:sldId id="328" r:id="rId23"/>
    <p:sldId id="335" r:id="rId24"/>
    <p:sldId id="263" r:id="rId25"/>
    <p:sldId id="290" r:id="rId26"/>
    <p:sldId id="336" r:id="rId27"/>
    <p:sldId id="344" r:id="rId28"/>
    <p:sldId id="293" r:id="rId29"/>
    <p:sldId id="304" r:id="rId30"/>
    <p:sldId id="448" r:id="rId31"/>
    <p:sldId id="378" r:id="rId32"/>
    <p:sldId id="379" r:id="rId33"/>
    <p:sldId id="388" r:id="rId34"/>
    <p:sldId id="387" r:id="rId35"/>
    <p:sldId id="406" r:id="rId36"/>
    <p:sldId id="407" r:id="rId37"/>
    <p:sldId id="403" r:id="rId38"/>
    <p:sldId id="391" r:id="rId39"/>
    <p:sldId id="428" r:id="rId40"/>
    <p:sldId id="434" r:id="rId41"/>
    <p:sldId id="430" r:id="rId42"/>
    <p:sldId id="432" r:id="rId43"/>
    <p:sldId id="392" r:id="rId44"/>
    <p:sldId id="431" r:id="rId45"/>
    <p:sldId id="445" r:id="rId46"/>
    <p:sldId id="437" r:id="rId47"/>
    <p:sldId id="438" r:id="rId48"/>
    <p:sldId id="433" r:id="rId49"/>
    <p:sldId id="441" r:id="rId50"/>
    <p:sldId id="442" r:id="rId51"/>
    <p:sldId id="443" r:id="rId52"/>
    <p:sldId id="447" r:id="rId53"/>
    <p:sldId id="439" r:id="rId54"/>
    <p:sldId id="444" r:id="rId55"/>
    <p:sldId id="436" r:id="rId5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5D6B"/>
    <a:srgbClr val="485766"/>
    <a:srgbClr val="485765"/>
    <a:srgbClr val="2876DD"/>
    <a:srgbClr val="3D3C3D"/>
    <a:srgbClr val="F7F7F7"/>
    <a:srgbClr val="302F30"/>
    <a:srgbClr val="2F2F31"/>
    <a:srgbClr val="326D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86"/>
    <p:restoredTop sz="76239"/>
  </p:normalViewPr>
  <p:slideViewPr>
    <p:cSldViewPr snapToGrid="0" snapToObjects="1">
      <p:cViewPr varScale="1">
        <p:scale>
          <a:sx n="96" d="100"/>
          <a:sy n="96" d="100"/>
        </p:scale>
        <p:origin x="2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26" d="100"/>
          <a:sy n="126" d="100"/>
        </p:scale>
        <p:origin x="463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slide" Target="slides/slide47.xml"/><Relationship Id="rId58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61" Type="http://schemas.openxmlformats.org/officeDocument/2006/relationships/theme" Target="theme/theme1.xml"/><Relationship Id="rId19" Type="http://schemas.openxmlformats.org/officeDocument/2006/relationships/slide" Target="slides/slide1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presProps" Target="presProps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3B30043-5B8D-B449-93F4-CB5A12D32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7FFD95-2867-C248-90F4-6251F87D7F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C10B1B-2D81-904D-8934-4F162BEEC15F}" type="datetimeFigureOut">
              <a:rPr lang="de-DE" smtClean="0"/>
              <a:t>15.11.19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C19D1E-2D38-FD49-9E22-AD10E1E72F0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64F7D-C676-0749-8EAE-13AF6E9E77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EFAFA-D89E-C049-97D1-3FF1E893F0D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11605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jpe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F4188A-FEB8-5D49-944B-91375A413E29}" type="datetimeFigureOut">
              <a:rPr lang="pl-PL" smtClean="0"/>
              <a:t>15.11.2019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54BA0-8C05-894A-A546-5EEBA73F286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99041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54BA0-8C05-894A-A546-5EEBA73F2869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079488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073a2196b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6073a2196b_1_6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9" name="Google Shape;319;g6073a2196b_1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72226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073a2196b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6073a2196b_1_6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9" name="Google Shape;319;g6073a2196b_1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13201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073a2196b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6073a2196b_1_6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l-PL" dirty="0"/>
          </a:p>
        </p:txBody>
      </p:sp>
      <p:sp>
        <p:nvSpPr>
          <p:cNvPr id="319" name="Google Shape;319;g6073a2196b_1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68676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073a2196b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6073a2196b_1_6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9" name="Google Shape;319;g6073a2196b_1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90820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073a2196b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6073a2196b_1_6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9" name="Google Shape;319;g6073a2196b_1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326013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073a2196b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6073a2196b_1_6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9" name="Google Shape;319;g6073a2196b_1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38058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073a2196b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6073a2196b_1_6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9" name="Google Shape;319;g6073a2196b_1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96631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6073a2196b_1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9" name="Google Shape;339;g6073a2196b_1_59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g6073a2196b_1_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1956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073a2196b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6073a2196b_1_6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l-PL" dirty="0"/>
          </a:p>
        </p:txBody>
      </p:sp>
      <p:sp>
        <p:nvSpPr>
          <p:cNvPr id="319" name="Google Shape;319;g6073a2196b_1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25047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5e2aec4a9_2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g55e2aec4a9_2_116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noProof="0" dirty="0"/>
          </a:p>
        </p:txBody>
      </p:sp>
      <p:sp>
        <p:nvSpPr>
          <p:cNvPr id="253" name="Google Shape;253;g55e2aec4a9_2_1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3746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5e2aec4a9_27_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noProof="0" dirty="0">
              <a:solidFill>
                <a:schemeClr val="dk1"/>
              </a:solidFill>
            </a:endParaRPr>
          </a:p>
        </p:txBody>
      </p:sp>
      <p:sp>
        <p:nvSpPr>
          <p:cNvPr id="224" name="Google Shape;224;g55e2aec4a9_27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040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5e2aec4a9_2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g55e2aec4a9_2_116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3" name="Google Shape;253;g55e2aec4a9_2_1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01371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6073a2196b_1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9" name="Google Shape;339;g6073a2196b_1_59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g6073a2196b_1_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5527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6073a2196b_1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9" name="Google Shape;339;g6073a2196b_1_59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l-PL" sz="120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g6073a2196b_1_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81612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41beca24c9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g41beca24c9_0_72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noProof="0" dirty="0">
                <a:solidFill>
                  <a:schemeClr val="dk1"/>
                </a:solidFill>
              </a:rPr>
              <a:t>Show them the new architecture and describe it briefly </a:t>
            </a:r>
          </a:p>
        </p:txBody>
      </p:sp>
      <p:sp>
        <p:nvSpPr>
          <p:cNvPr id="275" name="Google Shape;275;g41beca24c9_0_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80967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1beca24c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g41beca24c9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l-PL" dirty="0"/>
          </a:p>
        </p:txBody>
      </p:sp>
      <p:sp>
        <p:nvSpPr>
          <p:cNvPr id="267" name="Google Shape;267;g41beca24c9_0_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83233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5e2aec4a9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55e2aec4a9_2_98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noProof="0" dirty="0"/>
              <a:t>The whole story took us about 5 months but </a:t>
            </a:r>
            <a:r>
              <a:rPr lang="en-US" noProof="0" dirty="0">
                <a:solidFill>
                  <a:schemeClr val="dk1"/>
                </a:solidFill>
              </a:rPr>
              <a:t>it is not possible to squeeze a few months of work into 30minutes talk, so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noProof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slide you see only the 5 most important </a:t>
            </a:r>
            <a:r>
              <a:rPr lang="en-US" noProof="0" dirty="0"/>
              <a:t>aggregated </a:t>
            </a:r>
            <a:r>
              <a:rPr lang="en-US" noProof="0" dirty="0" err="1"/>
              <a:t>api</a:t>
            </a:r>
            <a:r>
              <a:rPr lang="en-US" noProof="0" dirty="0"/>
              <a:t> server features</a:t>
            </a:r>
            <a:endParaRPr lang="en-US" noProof="0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I will show only how we substituted the </a:t>
            </a:r>
            <a:r>
              <a:rPr lang="en-US" sz="1200" b="0" i="0" kern="1200" noProof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FieldSelector</a:t>
            </a:r>
            <a:r>
              <a:rPr lang="en-US" sz="1200" b="0" i="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CRD approach because it was the most problematic part.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noProof="0" dirty="0"/>
          </a:p>
        </p:txBody>
      </p:sp>
      <p:sp>
        <p:nvSpPr>
          <p:cNvPr id="354" name="Google Shape;354;g55e2aec4a9_2_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13269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54BA0-8C05-894A-A546-5EEBA73F2869}" type="slidenum">
              <a:rPr lang="pl-PL" smtClean="0"/>
              <a:t>26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406592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54BA0-8C05-894A-A546-5EEBA73F2869}" type="slidenum">
              <a:rPr lang="pl-PL" smtClean="0"/>
              <a:t>27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02882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073a2196b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6073a2196b_1_6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9" name="Google Shape;319;g6073a2196b_1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24243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073a2196b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6073a2196b_1_6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9" name="Google Shape;319;g6073a2196b_1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73427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41beca24c9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8" name="Google Shape;428;g41beca24c9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Similar introduction to the one you had</a:t>
            </a:r>
          </a:p>
        </p:txBody>
      </p:sp>
      <p:sp>
        <p:nvSpPr>
          <p:cNvPr id="429" name="Google Shape;429;g41beca24c9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957912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54BA0-8C05-894A-A546-5EEBA73F2869}" type="slidenum">
              <a:rPr lang="pl-PL" smtClean="0"/>
              <a:t>30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90563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54BA0-8C05-894A-A546-5EEBA73F2869}" type="slidenum">
              <a:rPr lang="pl-PL" smtClean="0"/>
              <a:t>31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7730128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5e2aec4a9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55e2aec4a9_2_98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4" name="Google Shape;354;g55e2aec4a9_2_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5293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5e2aec4a9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55e2aec4a9_2_98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354" name="Google Shape;354;g55e2aec4a9_2_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05158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5e2aec4a9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55e2aec4a9_2_98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354" name="Google Shape;354;g55e2aec4a9_2_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2424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1beca24c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g41beca24c9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" name="Google Shape;267;g41beca24c9_0_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04048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None/>
            </a:pPr>
            <a:r>
              <a:rPr lang="en-US" sz="1200" noProof="0" dirty="0">
                <a:solidFill>
                  <a:srgbClr val="1D415A"/>
                </a:solidFill>
                <a:highlight>
                  <a:srgbClr val="FFFFFF"/>
                </a:highlight>
              </a:rPr>
              <a:t>Describe the new release process and</a:t>
            </a:r>
            <a:r>
              <a:rPr lang="en-US" sz="1200" b="1" noProof="0" dirty="0">
                <a:solidFill>
                  <a:srgbClr val="1D415A"/>
                </a:solidFill>
                <a:highlight>
                  <a:srgbClr val="FFFFFF"/>
                </a:highlight>
              </a:rPr>
              <a:t> point out that we have now catalog Helm Chart and catalog-0.2 Helm Chart </a:t>
            </a:r>
            <a:r>
              <a:rPr lang="en-US" sz="1200" b="0" noProof="0" dirty="0">
                <a:solidFill>
                  <a:srgbClr val="1D415A"/>
                </a:solidFill>
                <a:highlight>
                  <a:srgbClr val="FFFFFF"/>
                </a:highlight>
              </a:rPr>
              <a:t>(it is worth mentioning because it’s not clear for some of our clients)</a:t>
            </a:r>
            <a:endParaRPr lang="en-US" sz="1200" b="1" noProof="0" dirty="0">
              <a:solidFill>
                <a:srgbClr val="1D415A"/>
              </a:solidFill>
              <a:highlight>
                <a:srgbClr val="FFFFFF"/>
              </a:highlight>
            </a:endParaRP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24984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None/>
            </a:pPr>
            <a:r>
              <a:rPr lang="en-US" sz="1200" noProof="0" dirty="0">
                <a:solidFill>
                  <a:srgbClr val="1D415A"/>
                </a:solidFill>
                <a:highlight>
                  <a:srgbClr val="FFFFFF"/>
                </a:highlight>
              </a:rPr>
              <a:t>Show the difference between the installations</a:t>
            </a: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71022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5e2aec4a9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55e2aec4a9_2_98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4" name="Google Shape;354;g55e2aec4a9_2_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159534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Char char="-"/>
            </a:pPr>
            <a:endParaRPr lang="pl-PL" sz="1200" dirty="0">
              <a:solidFill>
                <a:srgbClr val="1D415A"/>
              </a:solidFill>
              <a:highlight>
                <a:srgbClr val="FFFFFF"/>
              </a:highlight>
            </a:endParaRP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065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0" dirty="0">
                <a:solidFill>
                  <a:srgbClr val="485766"/>
                </a:solidFill>
                <a:highlight>
                  <a:srgbClr val="FFFFFF"/>
                </a:highlight>
                <a:latin typeface="Arial"/>
                <a:cs typeface="Arial"/>
                <a:sym typeface="Arial"/>
              </a:rPr>
              <a:t>Similar introduction to the one you had</a:t>
            </a: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701331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1beca24c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g41beca24c9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" name="Google Shape;267;g41beca24c9_0_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312027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Char char="-"/>
            </a:pPr>
            <a:endParaRPr lang="pl-PL" sz="1200" dirty="0">
              <a:solidFill>
                <a:srgbClr val="1D415A"/>
              </a:solidFill>
              <a:highlight>
                <a:srgbClr val="FFFFFF"/>
              </a:highlight>
            </a:endParaRP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26205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Char char="-"/>
            </a:pPr>
            <a:endParaRPr lang="pl-PL" sz="1200" dirty="0">
              <a:solidFill>
                <a:srgbClr val="1D415A"/>
              </a:solidFill>
              <a:highlight>
                <a:srgbClr val="FFFFFF"/>
              </a:highlight>
            </a:endParaRP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41026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Char char="-"/>
            </a:pPr>
            <a:endParaRPr lang="pl-PL" sz="1200" dirty="0">
              <a:solidFill>
                <a:srgbClr val="1D415A"/>
              </a:solidFill>
              <a:highlight>
                <a:srgbClr val="FFFFFF"/>
              </a:highlight>
            </a:endParaRP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122977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None/>
            </a:pPr>
            <a:r>
              <a:rPr lang="en-AU" sz="1200" noProof="0" dirty="0">
                <a:solidFill>
                  <a:srgbClr val="1D415A"/>
                </a:solidFill>
                <a:highlight>
                  <a:srgbClr val="FFFFFF"/>
                </a:highlight>
              </a:rPr>
              <a:t>Present the new cascade deletion proposal to them and </a:t>
            </a:r>
            <a:r>
              <a:rPr lang="en-AU" sz="1200" b="1" noProof="0" dirty="0">
                <a:solidFill>
                  <a:srgbClr val="1D415A"/>
                </a:solidFill>
                <a:highlight>
                  <a:srgbClr val="FFFFFF"/>
                </a:highlight>
              </a:rPr>
              <a:t>ask for feedback</a:t>
            </a: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419648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Char char="-"/>
            </a:pPr>
            <a:endParaRPr lang="pl-PL" sz="1200" dirty="0">
              <a:solidFill>
                <a:srgbClr val="1D415A"/>
              </a:solidFill>
              <a:highlight>
                <a:srgbClr val="FFFFFF"/>
              </a:highlight>
            </a:endParaRP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740761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None/>
            </a:pPr>
            <a:r>
              <a:rPr lang="en-US" sz="1200" noProof="0" dirty="0">
                <a:solidFill>
                  <a:srgbClr val="1D415A"/>
                </a:solidFill>
                <a:highlight>
                  <a:srgbClr val="FFFFFF"/>
                </a:highlight>
              </a:rPr>
              <a:t>Describe the available alternative</a:t>
            </a: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492383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None/>
            </a:pPr>
            <a:endParaRPr lang="en-US" sz="1200" noProof="0" dirty="0">
              <a:solidFill>
                <a:srgbClr val="1D415A"/>
              </a:solidFill>
              <a:highlight>
                <a:srgbClr val="FFFFFF"/>
              </a:highlight>
            </a:endParaRP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167055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Char char="-"/>
            </a:pPr>
            <a:endParaRPr lang="pl-PL" sz="1200" dirty="0">
              <a:solidFill>
                <a:srgbClr val="1D415A"/>
              </a:solidFill>
              <a:highlight>
                <a:srgbClr val="FFFFFF"/>
              </a:highlight>
            </a:endParaRP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48782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Char char="-"/>
            </a:pPr>
            <a:endParaRPr lang="pl-PL" sz="1200" dirty="0">
              <a:solidFill>
                <a:srgbClr val="1D415A"/>
              </a:solidFill>
              <a:highlight>
                <a:srgbClr val="FFFFFF"/>
              </a:highlight>
            </a:endParaRP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7871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41beca24c9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8" name="Google Shape;428;g41beca24c9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Similar introduction to the one you had</a:t>
            </a:r>
          </a:p>
        </p:txBody>
      </p:sp>
      <p:sp>
        <p:nvSpPr>
          <p:cNvPr id="429" name="Google Shape;429;g41beca24c9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349720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Char char="-"/>
            </a:pPr>
            <a:endParaRPr lang="pl-PL" sz="1200" dirty="0">
              <a:solidFill>
                <a:srgbClr val="1D415A"/>
              </a:solidFill>
              <a:highlight>
                <a:srgbClr val="FFFFFF"/>
              </a:highlight>
            </a:endParaRP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42977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073a2196b_1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None/>
            </a:pPr>
            <a:r>
              <a:rPr lang="en-US" sz="1200" dirty="0">
                <a:solidFill>
                  <a:srgbClr val="1D415A"/>
                </a:solidFill>
                <a:highlight>
                  <a:srgbClr val="FFFFFF"/>
                </a:highlight>
              </a:rPr>
              <a:t>Describe why Service Catalog had the Aggregated </a:t>
            </a:r>
            <a:r>
              <a:rPr lang="en-US" sz="1200" noProof="0" dirty="0">
                <a:solidFill>
                  <a:srgbClr val="1D415A"/>
                </a:solidFill>
                <a:highlight>
                  <a:srgbClr val="FFFFFF"/>
                </a:highlight>
              </a:rPr>
              <a:t>API</a:t>
            </a:r>
            <a:r>
              <a:rPr lang="en-US" sz="1200" dirty="0">
                <a:solidFill>
                  <a:srgbClr val="1D415A"/>
                </a:solidFill>
                <a:highlight>
                  <a:srgbClr val="FFFFFF"/>
                </a:highlight>
              </a:rPr>
              <a:t> Server</a:t>
            </a:r>
          </a:p>
        </p:txBody>
      </p:sp>
      <p:sp>
        <p:nvSpPr>
          <p:cNvPr id="239" name="Google Shape;239;g6073a2196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2379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073a2196b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g6073a2196b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246" name="Google Shape;246;g6073a2196b_0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5934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1beca24c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g41beca24c9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err="1"/>
              <a:t>Briefly</a:t>
            </a:r>
            <a:r>
              <a:rPr lang="pl-PL" dirty="0"/>
              <a:t> </a:t>
            </a:r>
            <a:r>
              <a:rPr lang="pl-PL" dirty="0" err="1"/>
              <a:t>describe</a:t>
            </a:r>
            <a:r>
              <a:rPr lang="pl-PL" dirty="0"/>
              <a:t> </a:t>
            </a:r>
            <a:r>
              <a:rPr lang="pl-PL" dirty="0" err="1"/>
              <a:t>why</a:t>
            </a:r>
            <a:r>
              <a:rPr lang="pl-PL" dirty="0"/>
              <a:t> we </a:t>
            </a:r>
            <a:r>
              <a:rPr lang="pl-PL" dirty="0" err="1"/>
              <a:t>moved</a:t>
            </a:r>
            <a:r>
              <a:rPr lang="pl-PL" dirty="0"/>
              <a:t> to </a:t>
            </a:r>
            <a:r>
              <a:rPr lang="pl-PL" dirty="0" err="1"/>
              <a:t>CRDs</a:t>
            </a:r>
            <a:endParaRPr dirty="0"/>
          </a:p>
        </p:txBody>
      </p:sp>
      <p:sp>
        <p:nvSpPr>
          <p:cNvPr id="267" name="Google Shape;267;g41beca24c9_0_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2834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073a2196b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4003000" y="11430000"/>
            <a:ext cx="54864000" cy="3086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6073a2196b_1_65:notes"/>
          <p:cNvSpPr txBox="1">
            <a:spLocks noGrp="1"/>
          </p:cNvSpPr>
          <p:nvPr>
            <p:ph type="body" idx="1"/>
          </p:nvPr>
        </p:nvSpPr>
        <p:spPr>
          <a:xfrm>
            <a:off x="685800" y="44005500"/>
            <a:ext cx="5486400" cy="360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rgbClr val="1D415A"/>
              </a:buClr>
              <a:buSzPts val="1200"/>
              <a:buNone/>
            </a:pPr>
            <a:endParaRPr lang="pl-PL" sz="1200" dirty="0">
              <a:solidFill>
                <a:srgbClr val="1D415A"/>
              </a:solidFill>
              <a:highlight>
                <a:srgbClr val="FFFFFF"/>
              </a:highlight>
            </a:endParaRPr>
          </a:p>
        </p:txBody>
      </p:sp>
      <p:sp>
        <p:nvSpPr>
          <p:cNvPr id="319" name="Google Shape;319;g6073a2196b_1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3"/>
            <a:ext cx="2971800" cy="4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2777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,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F3D4DB-0D5F-6A4D-8C45-64897E9945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105"/>
          <a:stretch/>
        </p:blipFill>
        <p:spPr>
          <a:xfrm>
            <a:off x="3957298" y="0"/>
            <a:ext cx="8234702" cy="395672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10042B8-5A5D-E141-8C87-063841FC10E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7621" y="2493350"/>
            <a:ext cx="6284700" cy="5539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lnSpc>
                <a:spcPct val="100000"/>
              </a:lnSpc>
              <a:defRPr lang="de-DE" sz="3000" b="1" kern="1200" dirty="0">
                <a:solidFill>
                  <a:srgbClr val="4857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algn="l" defTabSz="914400" rtl="0" eaLnBrk="1" latinLnBrk="0" hangingPunct="1"/>
            <a:r>
              <a:rPr lang="en-US" dirty="0"/>
              <a:t>Title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8836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E69D2-4C85-8D4F-8458-317E9FDED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2253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4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BA860C-7E01-8347-B746-AEC6D27B7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5354" y="3270269"/>
            <a:ext cx="3025205" cy="424543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81A01D-923C-554C-B68E-7654B25F0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5354" y="3928998"/>
            <a:ext cx="3025205" cy="1846160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100000"/>
              </a:lnSpc>
              <a:buClr>
                <a:srgbClr val="0000EE"/>
              </a:buClr>
              <a:buFont typeface="Arial" panose="020B0604020202020204" pitchFamily="34" charset="0"/>
              <a:buChar char="•"/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A971B093-83E3-0840-98D9-134006551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487E2BC-DF20-1B41-8D6C-187C510259DA}" type="slidenum">
              <a:rPr lang="de-DE" smtClean="0"/>
              <a:t>‹#›</a:t>
            </a:fld>
            <a:endParaRPr lang="de-DE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EAC38ADD-C56B-8A4F-8545-54893A36F9D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105355" y="1334654"/>
            <a:ext cx="3025205" cy="18458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Add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pictogram</a:t>
            </a:r>
            <a:endParaRPr lang="de-DE" dirty="0"/>
          </a:p>
          <a:p>
            <a:endParaRPr lang="de-DE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B696FD38-F5A9-8C46-8331-EC68ABFBE931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4485171" y="1334654"/>
            <a:ext cx="3025205" cy="18458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Add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pictogram</a:t>
            </a:r>
            <a:endParaRPr lang="de-DE" dirty="0"/>
          </a:p>
          <a:p>
            <a:endParaRPr lang="de-DE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4E4D093-39B7-2447-8CEF-50FF56571B9C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7857390" y="1334654"/>
            <a:ext cx="3025205" cy="18458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Add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pictogram</a:t>
            </a:r>
            <a:endParaRPr lang="de-DE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F9847F3-1DBC-7146-8E82-D2A5E8394A1B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4485171" y="3270269"/>
            <a:ext cx="3025205" cy="424543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D1F16FF-C6AB-674B-BCAA-C84F1478663A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7873150" y="3270269"/>
            <a:ext cx="3025205" cy="424543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5D9F8E2-3B50-9146-819A-3F41FD9DC2B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4485171" y="3928998"/>
            <a:ext cx="3025205" cy="1846160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100000"/>
              </a:lnSpc>
              <a:buClr>
                <a:srgbClr val="0000EE"/>
              </a:buClr>
              <a:buFont typeface="Arial" panose="020B0604020202020204" pitchFamily="34" charset="0"/>
              <a:buChar char="•"/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A227439-8D37-1442-A1A7-F8699EF7B7C6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7864987" y="3928998"/>
            <a:ext cx="3025205" cy="1846160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100000"/>
              </a:lnSpc>
              <a:buClr>
                <a:srgbClr val="0000EE"/>
              </a:buClr>
              <a:buFont typeface="Arial" panose="020B0604020202020204" pitchFamily="34" charset="0"/>
              <a:buChar char="•"/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1800625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1FFBE-EE8B-A048-AC50-92B4D4BBC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4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8B188-86D1-4748-973C-1842C5923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7E2BC-DF20-1B41-8D6C-187C510259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23021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1FFBE-EE8B-A048-AC50-92B4D4BBC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4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8B188-86D1-4748-973C-1842C5923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7E2BC-DF20-1B41-8D6C-187C510259DA}" type="slidenum">
              <a:rPr lang="de-DE" smtClean="0"/>
              <a:t>‹#›</a:t>
            </a:fld>
            <a:endParaRPr lang="de-DE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8832A61-24DA-E54F-99A4-9D43D4B9E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09962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6B8B37-8CAA-DA43-9495-BD4809AD6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7E2BC-DF20-1B41-8D6C-187C510259DA}" type="slidenum">
              <a:rPr lang="de-DE" smtClean="0"/>
              <a:t>‹#›</a:t>
            </a:fld>
            <a:endParaRPr lang="de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1F9DB3-F540-7B47-BBAC-C4D97090545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423513"/>
            <a:ext cx="10515600" cy="529389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Add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pictogram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5821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E2E33-4A5E-5542-B6C5-C5518A310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t"/>
          <a:lstStyle>
            <a:lvl1pPr>
              <a:lnSpc>
                <a:spcPct val="100000"/>
              </a:lnSpc>
              <a:defRPr sz="24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A08CFD-D674-9A4B-899C-42200549427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457201"/>
            <a:ext cx="6172200" cy="540385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Add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pictogram</a:t>
            </a:r>
            <a:endParaRPr lang="de-D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CBAFC-7C0A-454E-AF98-E0338ADDB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0EDE72-BC66-314C-9C94-AA3840971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7E2BC-DF20-1B41-8D6C-187C510259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7920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xt and image">
  <p:cSld name="1_3 Text and image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 txBox="1">
            <a:spLocks noGrp="1"/>
          </p:cNvSpPr>
          <p:nvPr>
            <p:ph type="title"/>
          </p:nvPr>
        </p:nvSpPr>
        <p:spPr>
          <a:xfrm>
            <a:off x="839788" y="365127"/>
            <a:ext cx="10515600" cy="722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5766"/>
              </a:buClr>
              <a:buSzPts val="1800"/>
              <a:buFont typeface="Arial"/>
              <a:buNone/>
              <a:defRPr sz="2400" b="1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9pPr>
          </a:lstStyle>
          <a:p>
            <a:endParaRPr/>
          </a:p>
        </p:txBody>
      </p:sp>
      <p:sp>
        <p:nvSpPr>
          <p:cNvPr id="141" name="Google Shape;141;p32"/>
          <p:cNvSpPr txBox="1">
            <a:spLocks noGrp="1"/>
          </p:cNvSpPr>
          <p:nvPr>
            <p:ph type="body" idx="1"/>
          </p:nvPr>
        </p:nvSpPr>
        <p:spPr>
          <a:xfrm>
            <a:off x="1105355" y="3270270"/>
            <a:ext cx="3025205" cy="424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marR="0" lvl="0" indent="-304792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485766"/>
              </a:buClr>
              <a:buSzPts val="1200"/>
              <a:buFont typeface="Arial"/>
              <a:buNone/>
              <a:defRPr sz="1600" b="1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754" marR="0" lvl="2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438339" marR="0" lvl="3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047924" marR="0" lvl="4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657509" marR="0" lvl="5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67093" marR="0" lvl="6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876678" marR="0" lvl="7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486263" marR="0" lvl="8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2" name="Google Shape;142;p32"/>
          <p:cNvSpPr txBox="1">
            <a:spLocks noGrp="1"/>
          </p:cNvSpPr>
          <p:nvPr>
            <p:ph type="body" idx="2"/>
          </p:nvPr>
        </p:nvSpPr>
        <p:spPr>
          <a:xfrm>
            <a:off x="1105355" y="3928999"/>
            <a:ext cx="3025205" cy="184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marR="0" lvl="0" indent="-380990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0000EE"/>
              </a:buClr>
              <a:buSzPts val="900"/>
              <a:buFont typeface="Arial"/>
              <a:buChar char="•"/>
              <a:defRPr sz="12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100"/>
              <a:buFont typeface="Arial"/>
              <a:buNone/>
              <a:defRPr sz="14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67093" marR="0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876678" marR="0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486263" marR="0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44" name="Google Shape;144;p32"/>
          <p:cNvSpPr>
            <a:spLocks noGrp="1"/>
          </p:cNvSpPr>
          <p:nvPr>
            <p:ph type="pic" idx="3"/>
          </p:nvPr>
        </p:nvSpPr>
        <p:spPr>
          <a:xfrm>
            <a:off x="1105355" y="1334655"/>
            <a:ext cx="3025205" cy="1845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32"/>
          <p:cNvSpPr>
            <a:spLocks noGrp="1"/>
          </p:cNvSpPr>
          <p:nvPr>
            <p:ph type="pic" idx="4"/>
          </p:nvPr>
        </p:nvSpPr>
        <p:spPr>
          <a:xfrm>
            <a:off x="4485171" y="1334655"/>
            <a:ext cx="3025205" cy="1845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32"/>
          <p:cNvSpPr>
            <a:spLocks noGrp="1"/>
          </p:cNvSpPr>
          <p:nvPr>
            <p:ph type="pic" idx="5"/>
          </p:nvPr>
        </p:nvSpPr>
        <p:spPr>
          <a:xfrm>
            <a:off x="7857390" y="1334655"/>
            <a:ext cx="3025205" cy="1845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Google Shape;147;p32"/>
          <p:cNvSpPr txBox="1">
            <a:spLocks noGrp="1"/>
          </p:cNvSpPr>
          <p:nvPr>
            <p:ph type="body" idx="6"/>
          </p:nvPr>
        </p:nvSpPr>
        <p:spPr>
          <a:xfrm>
            <a:off x="4485171" y="3270270"/>
            <a:ext cx="3025205" cy="424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marR="0" lvl="0" indent="-304792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485766"/>
              </a:buClr>
              <a:buSzPts val="1200"/>
              <a:buFont typeface="Arial"/>
              <a:buNone/>
              <a:defRPr sz="1600" b="1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754" marR="0" lvl="2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438339" marR="0" lvl="3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047924" marR="0" lvl="4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657509" marR="0" lvl="5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67093" marR="0" lvl="6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876678" marR="0" lvl="7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486263" marR="0" lvl="8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8" name="Google Shape;148;p32"/>
          <p:cNvSpPr txBox="1">
            <a:spLocks noGrp="1"/>
          </p:cNvSpPr>
          <p:nvPr>
            <p:ph type="body" idx="7"/>
          </p:nvPr>
        </p:nvSpPr>
        <p:spPr>
          <a:xfrm>
            <a:off x="7873151" y="3270270"/>
            <a:ext cx="3025205" cy="424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marR="0" lvl="0" indent="-304792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485766"/>
              </a:buClr>
              <a:buSzPts val="1200"/>
              <a:buFont typeface="Arial"/>
              <a:buNone/>
              <a:defRPr sz="1600" b="1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754" marR="0" lvl="2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438339" marR="0" lvl="3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047924" marR="0" lvl="4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657509" marR="0" lvl="5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67093" marR="0" lvl="6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876678" marR="0" lvl="7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486263" marR="0" lvl="8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" name="Google Shape;149;p32"/>
          <p:cNvSpPr txBox="1">
            <a:spLocks noGrp="1"/>
          </p:cNvSpPr>
          <p:nvPr>
            <p:ph type="body" idx="8"/>
          </p:nvPr>
        </p:nvSpPr>
        <p:spPr>
          <a:xfrm>
            <a:off x="4485171" y="3928999"/>
            <a:ext cx="3025205" cy="184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marR="0" lvl="0" indent="-380990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0000EE"/>
              </a:buClr>
              <a:buSzPts val="900"/>
              <a:buFont typeface="Arial"/>
              <a:buChar char="•"/>
              <a:defRPr sz="12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100"/>
              <a:buFont typeface="Arial"/>
              <a:buNone/>
              <a:defRPr sz="14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67093" marR="0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876678" marR="0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486263" marR="0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0" name="Google Shape;150;p32"/>
          <p:cNvSpPr txBox="1">
            <a:spLocks noGrp="1"/>
          </p:cNvSpPr>
          <p:nvPr>
            <p:ph type="body" idx="9"/>
          </p:nvPr>
        </p:nvSpPr>
        <p:spPr>
          <a:xfrm>
            <a:off x="7864987" y="3928999"/>
            <a:ext cx="3025205" cy="184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marR="0" lvl="0" indent="-380990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0000EE"/>
              </a:buClr>
              <a:buSzPts val="900"/>
              <a:buFont typeface="Arial"/>
              <a:buChar char="•"/>
              <a:defRPr sz="12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100"/>
              <a:buFont typeface="Arial"/>
              <a:buNone/>
              <a:defRPr sz="14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67093" marR="0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876678" marR="0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486263" marR="0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198395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1_Title and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5766"/>
              </a:buClr>
              <a:buSzPts val="1800"/>
              <a:buFont typeface="Arial"/>
              <a:buNone/>
              <a:defRPr sz="2400" b="1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71" name="Google Shape;7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marR="0" lvl="0" indent="-304792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485766"/>
              </a:buClr>
              <a:buSzPts val="1100"/>
              <a:buFont typeface="Arial"/>
              <a:buNone/>
              <a:defRPr sz="14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800"/>
              <a:buFont typeface="Arial"/>
              <a:buNone/>
              <a:defRPr sz="24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67093" marR="0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876678" marR="0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486263" marR="0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33322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BF763-877D-D643-B9BA-F10D3A85993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7621" y="2502975"/>
            <a:ext cx="5206589" cy="492443"/>
          </a:xfrm>
          <a:prstGeom prst="rect">
            <a:avLst/>
          </a:prstGeom>
        </p:spPr>
        <p:txBody>
          <a:bodyPr anchor="t" anchorCtr="0">
            <a:spAutoFit/>
          </a:bodyPr>
          <a:lstStyle>
            <a:lvl1pPr algn="l">
              <a:lnSpc>
                <a:spcPct val="100000"/>
              </a:lnSpc>
              <a:defRPr lang="de-DE" sz="2600" b="1" kern="1200" dirty="0">
                <a:solidFill>
                  <a:srgbClr val="4857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algn="l" defTabSz="914400" rtl="0" eaLnBrk="1" latinLnBrk="0" hangingPunct="1"/>
            <a:r>
              <a:rPr lang="en-US" dirty="0"/>
              <a:t>Divider page title</a:t>
            </a:r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F87964-6032-6047-A93B-2DE7AA7B0E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7361248" y="2027248"/>
            <a:ext cx="6221331" cy="344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990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and contact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97762C-04D9-8744-AA0F-7ECEC47DD2B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53719" y="1840932"/>
            <a:ext cx="3484562" cy="4143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3B603DA8-59AE-394F-A674-747C34C44C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3719" y="2541254"/>
            <a:ext cx="3484562" cy="132856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Contact information:</a:t>
            </a:r>
            <a:br>
              <a:rPr lang="en-US" dirty="0"/>
            </a:br>
            <a:r>
              <a:rPr lang="en-US" dirty="0"/>
              <a:t>Name</a:t>
            </a:r>
            <a:br>
              <a:rPr lang="en-US" dirty="0"/>
            </a:br>
            <a:r>
              <a:rPr lang="en-US" dirty="0"/>
              <a:t>Title</a:t>
            </a:r>
            <a:br>
              <a:rPr lang="en-US" dirty="0"/>
            </a:br>
            <a:r>
              <a:rPr lang="en-US" dirty="0"/>
              <a:t>Address</a:t>
            </a:r>
            <a:br>
              <a:rPr lang="en-US" dirty="0"/>
            </a:br>
            <a:r>
              <a:rPr lang="en-US" dirty="0"/>
              <a:t>Phone Number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9653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5766"/>
              </a:buClr>
              <a:buSzPts val="1800"/>
              <a:buFont typeface="Arial"/>
              <a:buNone/>
              <a:defRPr sz="2400" b="1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71" name="Google Shape;7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marR="0" lvl="0" indent="-304792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485766"/>
              </a:buClr>
              <a:buSzPts val="1100"/>
              <a:buFont typeface="Arial"/>
              <a:buNone/>
              <a:defRPr sz="14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800"/>
              <a:buFont typeface="Arial"/>
              <a:buNone/>
              <a:defRPr sz="24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67093" marR="0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876678" marR="0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486263" marR="0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766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BF763-877D-D643-B9BA-F10D3A85993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7621" y="2502975"/>
            <a:ext cx="5206589" cy="492443"/>
          </a:xfrm>
          <a:prstGeom prst="rect">
            <a:avLst/>
          </a:prstGeom>
        </p:spPr>
        <p:txBody>
          <a:bodyPr anchor="t" anchorCtr="0">
            <a:spAutoFit/>
          </a:bodyPr>
          <a:lstStyle>
            <a:lvl1pPr algn="l">
              <a:lnSpc>
                <a:spcPct val="100000"/>
              </a:lnSpc>
              <a:defRPr lang="de-DE" sz="2600" b="1" kern="1200" dirty="0">
                <a:solidFill>
                  <a:srgbClr val="4857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algn="l" defTabSz="914400" rtl="0" eaLnBrk="1" latinLnBrk="0" hangingPunct="1"/>
            <a:r>
              <a:rPr lang="en-US" dirty="0"/>
              <a:t>Divider page title</a:t>
            </a:r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F87964-6032-6047-A93B-2DE7AA7B0E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7361248" y="2027248"/>
            <a:ext cx="6221331" cy="344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496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44268A7-82DF-F246-9500-D5E7D0677B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54338"/>
          <a:stretch/>
        </p:blipFill>
        <p:spPr>
          <a:xfrm flipH="1">
            <a:off x="-2409" y="1289783"/>
            <a:ext cx="12194407" cy="55682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EBF763-877D-D643-B9BA-F10D3A85993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7621" y="3128618"/>
            <a:ext cx="5206589" cy="492443"/>
          </a:xfrm>
          <a:prstGeom prst="rect">
            <a:avLst/>
          </a:prstGeom>
        </p:spPr>
        <p:txBody>
          <a:bodyPr anchor="t" anchorCtr="0">
            <a:spAutoFit/>
          </a:bodyPr>
          <a:lstStyle>
            <a:lvl1pPr algn="l">
              <a:lnSpc>
                <a:spcPct val="100000"/>
              </a:lnSpc>
              <a:defRPr lang="de-DE" sz="26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algn="l" defTabSz="914400" rtl="0" eaLnBrk="1" latinLnBrk="0" hangingPunct="1"/>
            <a:r>
              <a:rPr lang="en-US" dirty="0"/>
              <a:t>Divider page title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6475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5766"/>
              </a:buClr>
              <a:buSzPts val="1800"/>
              <a:buFont typeface="Arial"/>
              <a:buNone/>
              <a:defRPr sz="2400" b="1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71" name="Google Shape;7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585" marR="0" lvl="0" indent="-304792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485766"/>
              </a:buClr>
              <a:buSzPts val="1100"/>
              <a:buFont typeface="Arial"/>
              <a:buNone/>
              <a:defRPr sz="14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800"/>
              <a:buFont typeface="Arial"/>
              <a:buNone/>
              <a:defRPr sz="24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500"/>
              <a:buFont typeface="Arial"/>
              <a:buNone/>
              <a:defRPr sz="2000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0479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485766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267093" marR="0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876678" marR="0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5486263" marR="0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4424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1D8AC-1F16-2848-9DDD-D6AC77EF8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buClr>
                <a:srgbClr val="0000EE"/>
              </a:buClr>
              <a:buFont typeface="Arial" panose="020B0604020202020204" pitchFamily="34" charset="0"/>
              <a:buChar char="•"/>
              <a:defRPr sz="20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100000"/>
              </a:lnSpc>
              <a:buClr>
                <a:srgbClr val="0000EE"/>
              </a:buClr>
              <a:buFont typeface="Arial" panose="020B0604020202020204" pitchFamily="34" charset="0"/>
              <a:buChar char="•"/>
              <a:defRPr sz="18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200150" indent="-285750">
              <a:lnSpc>
                <a:spcPct val="100000"/>
              </a:lnSpc>
              <a:buClr>
                <a:srgbClr val="0000EE"/>
              </a:buClr>
              <a:buFont typeface="Arial" panose="020B0604020202020204" pitchFamily="34" charset="0"/>
              <a:buChar char="•"/>
              <a:defRPr sz="16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57350" indent="-285750">
              <a:lnSpc>
                <a:spcPct val="100000"/>
              </a:lnSpc>
              <a:buClr>
                <a:srgbClr val="0000EE"/>
              </a:buClr>
              <a:buFont typeface="Arial" panose="020B0604020202020204" pitchFamily="34" charset="0"/>
              <a:buChar char="•"/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00250" indent="-171450">
              <a:lnSpc>
                <a:spcPct val="100000"/>
              </a:lnSpc>
              <a:buClr>
                <a:srgbClr val="0000EE"/>
              </a:buClr>
              <a:buFont typeface="Arial" panose="020B0604020202020204" pitchFamily="34" charset="0"/>
              <a:buChar char="•"/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8700994-56BF-B545-A219-7ED677BA3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4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7670D414-A4F6-AF43-B7E9-A5F72C4C2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487E2BC-DF20-1B41-8D6C-187C510259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0663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128E6-A5E3-D248-A20F-8C6638741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4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69D43-946E-9447-A22D-1AE6B9D2EF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00EE"/>
              </a:buClr>
              <a:defRPr sz="20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rgbClr val="0000EE"/>
              </a:buClr>
              <a:defRPr sz="18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buClr>
                <a:srgbClr val="0000EE"/>
              </a:buClr>
              <a:defRPr sz="16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buClr>
                <a:srgbClr val="0000EE"/>
              </a:buClr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buClr>
                <a:srgbClr val="0000EE"/>
              </a:buClr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72D5E7-90DB-F042-B58C-7018D95E2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00EE"/>
              </a:buClr>
              <a:defRPr sz="20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rgbClr val="0000EE"/>
              </a:buClr>
              <a:defRPr sz="18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buClr>
                <a:srgbClr val="0000EE"/>
              </a:buClr>
              <a:defRPr sz="16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buClr>
                <a:srgbClr val="0000EE"/>
              </a:buClr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buClr>
                <a:srgbClr val="0000EE"/>
              </a:buClr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166FB-CABB-2A41-9DAC-5F85CB5DE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7E2BC-DF20-1B41-8D6C-187C510259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1243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E69D2-4C85-8D4F-8458-317E9FDED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4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BA860C-7E01-8347-B746-AEC6D27B7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2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81A01D-923C-554C-B68E-7654B25F0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0000EE"/>
              </a:buClr>
              <a:defRPr sz="20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rgbClr val="0000EE"/>
              </a:buClr>
              <a:defRPr sz="18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buClr>
                <a:srgbClr val="0000EE"/>
              </a:buClr>
              <a:defRPr sz="16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buClr>
                <a:srgbClr val="0000EE"/>
              </a:buClr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buClr>
                <a:srgbClr val="0000EE"/>
              </a:buClr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0080A8-A74C-4F47-9242-01583512A6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2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7D682E-C503-7C4A-A135-0F2D45379F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buClr>
                <a:srgbClr val="0000EE"/>
              </a:buClr>
              <a:defRPr lang="en-US" sz="2000" kern="1200" dirty="0">
                <a:solidFill>
                  <a:srgbClr val="4857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>
              <a:lnSpc>
                <a:spcPct val="100000"/>
              </a:lnSpc>
              <a:buClr>
                <a:srgbClr val="0000EE"/>
              </a:buClr>
              <a:defRPr lang="en-US" sz="1800" kern="1200" dirty="0">
                <a:solidFill>
                  <a:srgbClr val="4857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>
              <a:lnSpc>
                <a:spcPct val="100000"/>
              </a:lnSpc>
              <a:buClr>
                <a:srgbClr val="0000EE"/>
              </a:buClr>
              <a:defRPr lang="en-US" sz="1600" kern="1200" dirty="0">
                <a:solidFill>
                  <a:srgbClr val="4857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>
              <a:lnSpc>
                <a:spcPct val="100000"/>
              </a:lnSpc>
              <a:buClr>
                <a:srgbClr val="0000EE"/>
              </a:buClr>
              <a:defRPr lang="en-US" sz="1400" kern="1200" dirty="0">
                <a:solidFill>
                  <a:srgbClr val="4857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Clr>
                <a:srgbClr val="0000EE"/>
              </a:buClr>
              <a:defRPr lang="de-DE" sz="1200" kern="1200" dirty="0">
                <a:solidFill>
                  <a:srgbClr val="4857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Edit Master text styles</a:t>
            </a:r>
          </a:p>
          <a:p>
            <a:pPr marL="6858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11430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16002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0574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  <a:endParaRPr lang="de-DE" dirty="0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A971B093-83E3-0840-98D9-134006551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487E2BC-DF20-1B41-8D6C-187C510259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4064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E69D2-4C85-8D4F-8458-317E9FDED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4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BA860C-7E01-8347-B746-AEC6D27B7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22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81A01D-923C-554C-B68E-7654B25F0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A971B093-83E3-0840-98D9-134006551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487E2BC-DF20-1B41-8D6C-187C510259DA}" type="slidenum">
              <a:rPr lang="de-DE" smtClean="0"/>
              <a:t>‹#›</a:t>
            </a:fld>
            <a:endParaRPr lang="de-DE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EAC38ADD-C56B-8A4F-8545-54893A36F9D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074228" y="1681163"/>
            <a:ext cx="5281159" cy="45085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Add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pictogram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3199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E69D2-4C85-8D4F-8458-317E9FDED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4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BA860C-7E01-8347-B746-AEC6D27B7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96013" y="1681163"/>
            <a:ext cx="5157787" cy="823912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2200" b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81A01D-923C-554C-B68E-7654B25F0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6013" y="2505075"/>
            <a:ext cx="5157787" cy="36845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4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20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A971B093-83E3-0840-98D9-134006551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487E2BC-DF20-1B41-8D6C-187C510259DA}" type="slidenum">
              <a:rPr lang="de-DE" smtClean="0"/>
              <a:t>‹#›</a:t>
            </a:fld>
            <a:endParaRPr lang="de-DE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EAC38ADD-C56B-8A4F-8545-54893A36F9D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4665" y="1681163"/>
            <a:ext cx="5281159" cy="45085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Add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pictogram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222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6" Type="http://schemas.openxmlformats.org/officeDocument/2006/relationships/image" Target="../media/image5.svg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7" Type="http://schemas.openxmlformats.org/officeDocument/2006/relationships/image" Target="../media/image7.svg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0556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04" r:id="rId2"/>
    <p:sldLayoutId id="2147483705" r:id="rId3"/>
    <p:sldLayoutId id="2147483709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49D10A1E-7D38-5140-B857-31C5914683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 b="15325"/>
          <a:stretch/>
        </p:blipFill>
        <p:spPr>
          <a:xfrm>
            <a:off x="-31187" y="3720161"/>
            <a:ext cx="12267231" cy="313783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07ADE-1118-1346-B488-7EAF4D1885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7E2BC-DF20-1B41-8D6C-187C510259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6331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0" r:id="rId2"/>
    <p:sldLayoutId id="2147483691" r:id="rId3"/>
    <p:sldLayoutId id="2147483701" r:id="rId4"/>
    <p:sldLayoutId id="2147483702" r:id="rId5"/>
    <p:sldLayoutId id="2147483703" r:id="rId6"/>
    <p:sldLayoutId id="2147483692" r:id="rId7"/>
    <p:sldLayoutId id="2147483700" r:id="rId8"/>
    <p:sldLayoutId id="2147483693" r:id="rId9"/>
    <p:sldLayoutId id="2147483695" r:id="rId10"/>
    <p:sldLayoutId id="2147483706" r:id="rId11"/>
    <p:sldLayoutId id="2147483707" r:id="rId12"/>
    <p:sldLayoutId id="2147483710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6CCF7A0-671D-8644-921C-B032ADE778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47704"/>
          <a:stretch/>
        </p:blipFill>
        <p:spPr>
          <a:xfrm flipH="1">
            <a:off x="-3" y="4542467"/>
            <a:ext cx="12191999" cy="23155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2C8E20-5ADA-F441-8032-A4AE15352285}"/>
              </a:ext>
            </a:extLst>
          </p:cNvPr>
          <p:cNvSpPr txBox="1"/>
          <p:nvPr userDrawn="1"/>
        </p:nvSpPr>
        <p:spPr>
          <a:xfrm>
            <a:off x="5126825" y="6408727"/>
            <a:ext cx="196399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2019 The Kyma </a:t>
            </a:r>
            <a:r>
              <a:rPr lang="de-DE" sz="7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de-DE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7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authors</a:t>
            </a:r>
            <a:r>
              <a:rPr lang="de-DE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268EA33C-ED0E-6341-B17E-14D2379A33D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61557" y="5296246"/>
            <a:ext cx="668886" cy="863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20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8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tasks/access-kubernetes-api/custom-resources/custom-resource-definitions/#status-subresource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github.com/kubernetes-incubator/service-catalog/blob/master/pkg/registry/servicecatalog/binding/storage.go#L143" TargetMode="External"/><Relationship Id="rId4" Type="http://schemas.openxmlformats.org/officeDocument/2006/relationships/hyperlink" Target="https://github.com/kubernetes-incubator/service-catalog/blob/7fec2384506143b88910f575913f5fdbe1601d7f/pkg/registry/servicecatalog/instance/strategy.go#L108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ubernetes-sigs/service-catalog/tree/v0.2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ubernetes-sigs/minibroker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ubernetes-sigs/go-open-service-broker-client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9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ubernetes-sigs/service-catalog/issues?q=is%3Aissue+is%3Aopen+label%3AOSBAPI-update-2.15" TargetMode="External"/><Relationship Id="rId7" Type="http://schemas.openxmlformats.org/officeDocument/2006/relationships/hyperlink" Target="https://download.svcat.sigs.k8s.io/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download.svcat.sh/" TargetMode="External"/><Relationship Id="rId5" Type="http://schemas.openxmlformats.org/officeDocument/2006/relationships/hyperlink" Target="https://svcat.sigs.k8s.io/" TargetMode="External"/><Relationship Id="rId4" Type="http://schemas.openxmlformats.org/officeDocument/2006/relationships/hyperlink" Target="https://svcat.io/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FQx0BPlkkl1Bn0c9ocVBxYIKojpmrS1CFP5h0DI68AE/edit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://www.thetimezoneconverter.com/?t=9:00&amp;tz=PT%20%28Pacific%20Time%29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hyperlink" Target="https://groups.google.com/forum/#!forum/kubernetes-sig-service-catalog" TargetMode="External"/><Relationship Id="rId3" Type="http://schemas.openxmlformats.org/officeDocument/2006/relationships/hyperlink" Target="https://github.com/jberkhahn" TargetMode="External"/><Relationship Id="rId7" Type="http://schemas.openxmlformats.org/officeDocument/2006/relationships/hyperlink" Target="https://kubernetes.slack.com/messages/sig-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github.com/kubernetes-sigs/service-catalog" TargetMode="External"/><Relationship Id="rId5" Type="http://schemas.openxmlformats.org/officeDocument/2006/relationships/hyperlink" Target="https://svc-cat.io/" TargetMode="External"/><Relationship Id="rId4" Type="http://schemas.openxmlformats.org/officeDocument/2006/relationships/hyperlink" Target="https://github.com/mszostok" TargetMode="External"/><Relationship Id="rId9" Type="http://schemas.openxmlformats.org/officeDocument/2006/relationships/hyperlink" Target="https://www.openservicebrokerapi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04BA57E-1CF7-B641-AA86-D438E848A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4741" y="2919990"/>
            <a:ext cx="9621457" cy="240065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lnSpc>
                <a:spcPct val="100000"/>
              </a:lnSpc>
              <a:defRPr lang="de-DE" sz="3000" b="1" kern="1200" dirty="0">
                <a:solidFill>
                  <a:srgbClr val="48576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sz="4000" dirty="0"/>
              <a:t>SIG-Service Catalog Deep-Dive</a:t>
            </a:r>
            <a:br>
              <a:rPr lang="en-US" sz="4000" dirty="0"/>
            </a:br>
            <a:br>
              <a:rPr lang="en-US" b="0" dirty="0"/>
            </a:br>
            <a:r>
              <a:rPr lang="en-US" sz="2000" b="0" dirty="0"/>
              <a:t>Mateusz </a:t>
            </a:r>
            <a:r>
              <a:rPr lang="en-US" sz="2000" b="0" dirty="0" err="1"/>
              <a:t>Szostok</a:t>
            </a:r>
            <a:r>
              <a:rPr lang="en-US" sz="2000" b="0" dirty="0"/>
              <a:t>, SAP</a:t>
            </a:r>
            <a:br>
              <a:rPr lang="en-US" sz="3200" b="0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5E0D9E-3700-3D41-959F-6C52C998D77D}"/>
              </a:ext>
            </a:extLst>
          </p:cNvPr>
          <p:cNvSpPr txBox="1"/>
          <p:nvPr/>
        </p:nvSpPr>
        <p:spPr>
          <a:xfrm>
            <a:off x="1722922" y="28972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8232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reason 0 </a:t>
            </a:r>
            <a:endParaRPr sz="1467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EA25E4-D8C3-CE4C-9AFA-684360A57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5199" y="0"/>
            <a:ext cx="3715544" cy="60217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8245FB-6114-E247-829D-EAB7A226E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2091" y="329612"/>
            <a:ext cx="3975884" cy="57984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4E675D5-9900-1440-8678-38B09EC117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3083" y="738287"/>
            <a:ext cx="3975883" cy="54465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21C9A7-263E-2245-B43F-268A080397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0352" y="1089706"/>
            <a:ext cx="4157893" cy="51446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2E5040A-555C-5E41-AA10-1F51D57FAC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4653" y="945071"/>
            <a:ext cx="1786930" cy="499853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FA7AF85-1E4F-804E-8735-F70449C7AF39}"/>
              </a:ext>
            </a:extLst>
          </p:cNvPr>
          <p:cNvCxnSpPr>
            <a:cxnSpLocks/>
          </p:cNvCxnSpPr>
          <p:nvPr/>
        </p:nvCxnSpPr>
        <p:spPr>
          <a:xfrm>
            <a:off x="3104707" y="3242930"/>
            <a:ext cx="2190315" cy="0"/>
          </a:xfrm>
          <a:prstGeom prst="straightConnector1">
            <a:avLst/>
          </a:prstGeom>
          <a:ln w="22225" cap="flat" cmpd="sng" algn="ctr">
            <a:solidFill>
              <a:schemeClr val="accent3"/>
            </a:solidFill>
            <a:prstDash val="solid"/>
            <a:round/>
            <a:headEnd type="none" w="med" len="lg"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203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reason 1 </a:t>
            </a:r>
            <a:endParaRPr sz="1467" dirty="0"/>
          </a:p>
        </p:txBody>
      </p:sp>
      <p:sp>
        <p:nvSpPr>
          <p:cNvPr id="322" name="Google Shape;322;p58"/>
          <p:cNvSpPr txBox="1">
            <a:spLocks noGrp="1"/>
          </p:cNvSpPr>
          <p:nvPr>
            <p:ph type="body" idx="1"/>
          </p:nvPr>
        </p:nvSpPr>
        <p:spPr>
          <a:xfrm>
            <a:off x="997689" y="2240296"/>
            <a:ext cx="10515600" cy="18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indent="0">
              <a:spcBef>
                <a:spcPts val="267"/>
              </a:spcBef>
              <a:buSzPts val="1800"/>
            </a:pPr>
            <a:r>
              <a:rPr lang="en-US" sz="1600" b="1" dirty="0"/>
              <a:t>A lot of code</a:t>
            </a:r>
          </a:p>
          <a:p>
            <a:pPr marL="0" indent="0">
              <a:spcBef>
                <a:spcPts val="267"/>
              </a:spcBef>
              <a:buSzPts val="1800"/>
            </a:pPr>
            <a:endParaRPr lang="en-US" dirty="0"/>
          </a:p>
          <a:p>
            <a:pPr marL="0" indent="0">
              <a:spcBef>
                <a:spcPts val="267"/>
              </a:spcBef>
              <a:buSzPts val="1800"/>
            </a:pPr>
            <a:endParaRPr lang="en-US" dirty="0"/>
          </a:p>
          <a:p>
            <a:pPr marL="0" indent="0">
              <a:spcBef>
                <a:spcPts val="267"/>
              </a:spcBef>
              <a:buSzPts val="1800"/>
            </a:pPr>
            <a:endParaRPr lang="en-US" dirty="0"/>
          </a:p>
          <a:p>
            <a:pPr marL="0" indent="0">
              <a:spcBef>
                <a:spcPts val="267"/>
              </a:spcBef>
              <a:buSzPts val="1800"/>
            </a:pPr>
            <a:r>
              <a:rPr lang="en-US" sz="1800" dirty="0"/>
              <a:t>Problem: Owning a lot of code which is not directly connected with your business logic.</a:t>
            </a:r>
          </a:p>
        </p:txBody>
      </p:sp>
    </p:spTree>
    <p:extLst>
      <p:ext uri="{BB962C8B-B14F-4D97-AF65-F5344CB8AC3E}">
        <p14:creationId xmlns:p14="http://schemas.microsoft.com/office/powerpoint/2010/main" val="4239564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reason 1 </a:t>
            </a:r>
            <a:endParaRPr sz="1467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70C9EE-10C7-FA4D-9589-BD81589C4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005" y="1183162"/>
            <a:ext cx="9969795" cy="44916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2BF2DB7-7E60-7543-B1DE-C5E08FC08E87}"/>
              </a:ext>
            </a:extLst>
          </p:cNvPr>
          <p:cNvSpPr/>
          <p:nvPr/>
        </p:nvSpPr>
        <p:spPr>
          <a:xfrm>
            <a:off x="3200398" y="5091765"/>
            <a:ext cx="5380076" cy="17135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15637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reason 1 </a:t>
            </a:r>
            <a:endParaRPr sz="1467" dirty="0"/>
          </a:p>
        </p:txBody>
      </p:sp>
      <p:sp>
        <p:nvSpPr>
          <p:cNvPr id="322" name="Google Shape;322;p58"/>
          <p:cNvSpPr txBox="1">
            <a:spLocks noGrp="1"/>
          </p:cNvSpPr>
          <p:nvPr>
            <p:ph type="body" idx="1"/>
          </p:nvPr>
        </p:nvSpPr>
        <p:spPr>
          <a:xfrm>
            <a:off x="997689" y="2240296"/>
            <a:ext cx="10515600" cy="18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indent="0">
              <a:spcBef>
                <a:spcPts val="267"/>
              </a:spcBef>
              <a:buSzPts val="1800"/>
            </a:pPr>
            <a:r>
              <a:rPr lang="en-US" sz="1800" b="1" dirty="0"/>
              <a:t>Duplicating core logic</a:t>
            </a:r>
          </a:p>
          <a:p>
            <a:pPr marL="0" indent="0">
              <a:spcBef>
                <a:spcPts val="267"/>
              </a:spcBef>
              <a:buSzPts val="1800"/>
            </a:pPr>
            <a:endParaRPr lang="en-US" b="1" dirty="0"/>
          </a:p>
          <a:p>
            <a:pPr marL="0" indent="0">
              <a:spcBef>
                <a:spcPts val="267"/>
              </a:spcBef>
              <a:buSzPts val="1800"/>
            </a:pPr>
            <a:endParaRPr lang="en-US" dirty="0"/>
          </a:p>
          <a:p>
            <a:pPr marL="0" indent="0">
              <a:spcBef>
                <a:spcPts val="267"/>
              </a:spcBef>
              <a:buSzPts val="1800"/>
            </a:pPr>
            <a:r>
              <a:rPr lang="en-US" sz="1800" dirty="0"/>
              <a:t>Problem: Easy to introduce bugs</a:t>
            </a:r>
          </a:p>
          <a:p>
            <a:pPr marL="0" indent="0">
              <a:spcBef>
                <a:spcPts val="267"/>
              </a:spcBef>
              <a:buSzPts val="1800"/>
            </a:pPr>
            <a:r>
              <a:rPr lang="en-US" sz="1800" dirty="0"/>
              <a:t>Problem: Hard to follow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1482904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reason 2 </a:t>
            </a:r>
            <a:endParaRPr sz="1467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E17D49-B4D6-3E4C-9A1B-F5DF3103B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71709"/>
            <a:ext cx="10965039" cy="391458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A1154AA-3B2B-CE47-8307-21FF8C8D5F36}"/>
              </a:ext>
            </a:extLst>
          </p:cNvPr>
          <p:cNvSpPr/>
          <p:nvPr/>
        </p:nvSpPr>
        <p:spPr>
          <a:xfrm>
            <a:off x="5890436" y="2466754"/>
            <a:ext cx="1860699" cy="41466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98638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reason 2 </a:t>
            </a:r>
            <a:endParaRPr sz="1467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2F45DD-537B-D84B-A012-D71EFCE1C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084" y="884406"/>
            <a:ext cx="9169831" cy="515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37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reason 2 </a:t>
            </a:r>
            <a:endParaRPr sz="1467" dirty="0"/>
          </a:p>
        </p:txBody>
      </p:sp>
      <p:sp>
        <p:nvSpPr>
          <p:cNvPr id="322" name="Google Shape;322;p58"/>
          <p:cNvSpPr txBox="1">
            <a:spLocks noGrp="1"/>
          </p:cNvSpPr>
          <p:nvPr>
            <p:ph type="body" idx="1"/>
          </p:nvPr>
        </p:nvSpPr>
        <p:spPr>
          <a:xfrm>
            <a:off x="997689" y="2240296"/>
            <a:ext cx="10515600" cy="18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indent="0">
              <a:spcBef>
                <a:spcPts val="267"/>
              </a:spcBef>
              <a:buSzPts val="1800"/>
            </a:pPr>
            <a:r>
              <a:rPr lang="en-US" sz="1800" b="1" dirty="0"/>
              <a:t>Be in sync with Kubernetes version</a:t>
            </a:r>
          </a:p>
          <a:p>
            <a:pPr marL="0" indent="0">
              <a:spcBef>
                <a:spcPts val="267"/>
              </a:spcBef>
              <a:buSzPts val="1800"/>
            </a:pPr>
            <a:endParaRPr lang="en-US" b="1" dirty="0"/>
          </a:p>
          <a:p>
            <a:pPr marL="0" indent="0">
              <a:spcBef>
                <a:spcPts val="267"/>
              </a:spcBef>
              <a:buSzPts val="1800"/>
            </a:pPr>
            <a:endParaRPr lang="en-US" dirty="0"/>
          </a:p>
          <a:p>
            <a:pPr marL="0" indent="0">
              <a:spcBef>
                <a:spcPts val="267"/>
              </a:spcBef>
              <a:buSzPts val="1800"/>
            </a:pPr>
            <a:r>
              <a:rPr lang="en-US" sz="1800" dirty="0"/>
              <a:t>Problem: a lot of manual changes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4149522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reason 3 </a:t>
            </a:r>
            <a:endParaRPr sz="1467" dirty="0"/>
          </a:p>
        </p:txBody>
      </p:sp>
      <p:pic>
        <p:nvPicPr>
          <p:cNvPr id="344" name="Google Shape;34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712" y="1190845"/>
            <a:ext cx="10834576" cy="41892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9838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reason 3 </a:t>
            </a:r>
            <a:endParaRPr sz="1467" dirty="0"/>
          </a:p>
        </p:txBody>
      </p:sp>
      <p:sp>
        <p:nvSpPr>
          <p:cNvPr id="322" name="Google Shape;322;p58"/>
          <p:cNvSpPr txBox="1">
            <a:spLocks noGrp="1"/>
          </p:cNvSpPr>
          <p:nvPr>
            <p:ph type="body" idx="1"/>
          </p:nvPr>
        </p:nvSpPr>
        <p:spPr>
          <a:xfrm>
            <a:off x="997689" y="2240296"/>
            <a:ext cx="10515600" cy="18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indent="-609585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</a:pPr>
            <a:r>
              <a:rPr lang="en-US" sz="1800" b="1" dirty="0"/>
              <a:t>Requires own </a:t>
            </a:r>
            <a:r>
              <a:rPr lang="en-US" sz="1800" b="1" dirty="0" err="1"/>
              <a:t>etcd</a:t>
            </a:r>
            <a:r>
              <a:rPr lang="en-US" sz="1800" b="1" dirty="0"/>
              <a:t> storage</a:t>
            </a:r>
          </a:p>
          <a:p>
            <a:pPr marL="0" indent="0">
              <a:spcBef>
                <a:spcPts val="267"/>
              </a:spcBef>
              <a:buSzPts val="1800"/>
            </a:pPr>
            <a:endParaRPr lang="en-US" b="1" dirty="0"/>
          </a:p>
          <a:p>
            <a:pPr marL="0" indent="0">
              <a:spcBef>
                <a:spcPts val="267"/>
              </a:spcBef>
              <a:buSzPts val="1800"/>
            </a:pPr>
            <a:endParaRPr lang="en-US" dirty="0"/>
          </a:p>
          <a:p>
            <a:pPr marL="0" indent="0">
              <a:spcBef>
                <a:spcPts val="267"/>
              </a:spcBef>
              <a:buSzPts val="1800"/>
            </a:pPr>
            <a:r>
              <a:rPr lang="en-US" sz="1800" dirty="0"/>
              <a:t>Problem: Our clients need to maintain an additional database for managed Kubernetes installation.</a:t>
            </a:r>
            <a:endParaRPr lang="en-US" sz="18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17232C-0DBD-0045-B276-307FB5ED48D7}"/>
              </a:ext>
            </a:extLst>
          </p:cNvPr>
          <p:cNvSpPr txBox="1"/>
          <p:nvPr/>
        </p:nvSpPr>
        <p:spPr>
          <a:xfrm>
            <a:off x="7389962" y="3352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322253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New kid on the block</a:t>
            </a:r>
            <a:endParaRPr sz="1467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276B5D-32D0-3A4B-B878-A7F8D5CF6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717" y="1358798"/>
            <a:ext cx="4140403" cy="414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11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6"/>
          <p:cNvSpPr txBox="1">
            <a:spLocks noGrp="1"/>
          </p:cNvSpPr>
          <p:nvPr>
            <p:ph type="body" idx="1"/>
          </p:nvPr>
        </p:nvSpPr>
        <p:spPr>
          <a:xfrm>
            <a:off x="938200" y="397347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indent="0">
              <a:spcBef>
                <a:spcPts val="0"/>
              </a:spcBef>
              <a:buSzPts val="2400"/>
            </a:pPr>
            <a:r>
              <a:rPr lang="en" sz="3200" dirty="0"/>
              <a:t>You will learn</a:t>
            </a:r>
            <a:endParaRPr sz="1467" dirty="0"/>
          </a:p>
        </p:txBody>
      </p:sp>
      <p:sp>
        <p:nvSpPr>
          <p:cNvPr id="227" name="Google Shape;227;p46"/>
          <p:cNvSpPr txBox="1">
            <a:spLocks noGrp="1"/>
          </p:cNvSpPr>
          <p:nvPr>
            <p:ph type="body" idx="2"/>
          </p:nvPr>
        </p:nvSpPr>
        <p:spPr>
          <a:xfrm>
            <a:off x="1540661" y="1859101"/>
            <a:ext cx="6914226" cy="4038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indent="-457189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</a:schemeClr>
              </a:buClr>
              <a:buSzPct val="95000"/>
            </a:pPr>
            <a:r>
              <a:rPr lang="en-US" sz="2400" dirty="0"/>
              <a:t>Open Service Broker API Specification</a:t>
            </a:r>
          </a:p>
          <a:p>
            <a:pPr indent="-457189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</a:schemeClr>
              </a:buClr>
              <a:buSzPct val="95000"/>
            </a:pPr>
            <a:r>
              <a:rPr lang="en-US" sz="2400" dirty="0"/>
              <a:t>Status of CRD implementation </a:t>
            </a:r>
          </a:p>
          <a:p>
            <a:pPr indent="-457189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</a:schemeClr>
              </a:buClr>
              <a:buSzPct val="95000"/>
            </a:pPr>
            <a:r>
              <a:rPr lang="en-US" sz="2400" dirty="0"/>
              <a:t>New release process</a:t>
            </a:r>
          </a:p>
          <a:p>
            <a:pPr indent="-457189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</a:schemeClr>
              </a:buClr>
              <a:buSzPct val="95000"/>
            </a:pPr>
            <a:r>
              <a:rPr lang="en-US" sz="2400" dirty="0"/>
              <a:t>New subprojects that we own</a:t>
            </a:r>
          </a:p>
          <a:p>
            <a:pPr indent="-457189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</a:schemeClr>
              </a:buClr>
              <a:buSzPct val="95000"/>
            </a:pPr>
            <a:r>
              <a:rPr lang="en-US" sz="2400" dirty="0"/>
              <a:t>Design Issue - Cascade deletion proposal</a:t>
            </a:r>
          </a:p>
          <a:p>
            <a:pPr indent="-457189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</a:schemeClr>
              </a:buClr>
              <a:buSzPct val="95000"/>
            </a:pPr>
            <a:r>
              <a:rPr lang="en-US" sz="2400" dirty="0"/>
              <a:t>Design Issue – GUIDs vs Names</a:t>
            </a:r>
          </a:p>
          <a:p>
            <a:pPr indent="-457189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</a:schemeClr>
              </a:buClr>
              <a:buSzPct val="95000"/>
            </a:pPr>
            <a:r>
              <a:rPr lang="en-US" sz="2400" dirty="0"/>
              <a:t>Future plans</a:t>
            </a:r>
          </a:p>
        </p:txBody>
      </p:sp>
    </p:spTree>
    <p:extLst>
      <p:ext uri="{BB962C8B-B14F-4D97-AF65-F5344CB8AC3E}">
        <p14:creationId xmlns:p14="http://schemas.microsoft.com/office/powerpoint/2010/main" val="37597120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New kid on the block</a:t>
            </a:r>
            <a:endParaRPr sz="1467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C63C1A-350D-7D44-9018-BD75B1314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6030" y="1083612"/>
            <a:ext cx="75057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33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712" y="1190845"/>
            <a:ext cx="10834576" cy="418922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73871-16D4-6C47-A38C-CB07AF449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How hard </a:t>
            </a:r>
            <a:r>
              <a:rPr lang="pl-PL" dirty="0" err="1"/>
              <a:t>could</a:t>
            </a:r>
            <a:r>
              <a:rPr lang="pl-PL" dirty="0"/>
              <a:t> CRUD be?</a:t>
            </a:r>
          </a:p>
        </p:txBody>
      </p:sp>
    </p:spTree>
    <p:extLst>
      <p:ext uri="{BB962C8B-B14F-4D97-AF65-F5344CB8AC3E}">
        <p14:creationId xmlns:p14="http://schemas.microsoft.com/office/powerpoint/2010/main" val="4901823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712" y="1190845"/>
            <a:ext cx="10834576" cy="4189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2ACEC1-487D-8E4A-AD6A-D3B4AE3B9F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9590" y="180827"/>
            <a:ext cx="2987040" cy="1510944"/>
          </a:xfrm>
          <a:prstGeom prst="rect">
            <a:avLst/>
          </a:prstGeom>
        </p:spPr>
      </p:pic>
      <p:pic>
        <p:nvPicPr>
          <p:cNvPr id="4" name="Google Shape;263;p51">
            <a:extLst>
              <a:ext uri="{FF2B5EF4-FFF2-40B4-BE49-F238E27FC236}">
                <a16:creationId xmlns:a16="http://schemas.microsoft.com/office/drawing/2014/main" id="{280D0EE1-AD11-4745-85EA-CFEB1E7DB2E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5335" y="1622323"/>
            <a:ext cx="6828508" cy="476091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3DDF46B-499C-BB4D-9CF5-2CB01C055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How hard </a:t>
            </a:r>
            <a:r>
              <a:rPr lang="pl-PL" dirty="0" err="1"/>
              <a:t>could</a:t>
            </a:r>
            <a:r>
              <a:rPr lang="pl-PL" dirty="0"/>
              <a:t> CRUD be?</a:t>
            </a:r>
          </a:p>
        </p:txBody>
      </p:sp>
    </p:spTree>
    <p:extLst>
      <p:ext uri="{BB962C8B-B14F-4D97-AF65-F5344CB8AC3E}">
        <p14:creationId xmlns:p14="http://schemas.microsoft.com/office/powerpoint/2010/main" val="34351722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New architecture</a:t>
            </a:r>
            <a:endParaRPr sz="1467" dirty="0"/>
          </a:p>
        </p:txBody>
      </p:sp>
      <p:sp>
        <p:nvSpPr>
          <p:cNvPr id="281" name="Google Shape;281;p53"/>
          <p:cNvSpPr/>
          <p:nvPr/>
        </p:nvSpPr>
        <p:spPr>
          <a:xfrm>
            <a:off x="3933833" y="3116267"/>
            <a:ext cx="5870800" cy="2575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solidFill>
                <a:srgbClr val="FFFFFF"/>
              </a:solidFill>
              <a:highlight>
                <a:srgbClr val="FFFFFF"/>
              </a:highligh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6A80E7-0729-DF4E-A8F0-44B16FF7D1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24" b="3888"/>
          <a:stretch/>
        </p:blipFill>
        <p:spPr>
          <a:xfrm>
            <a:off x="1286164" y="1027925"/>
            <a:ext cx="10067636" cy="490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9045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2"/>
          <p:cNvSpPr txBox="1"/>
          <p:nvPr/>
        </p:nvSpPr>
        <p:spPr>
          <a:xfrm>
            <a:off x="8395152" y="-760775"/>
            <a:ext cx="4040690" cy="729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50000" b="1" dirty="0">
                <a:solidFill>
                  <a:srgbClr val="485766"/>
                </a:solidFill>
              </a:rPr>
              <a:t>?</a:t>
            </a:r>
            <a:endParaRPr sz="50000" b="1" dirty="0"/>
          </a:p>
        </p:txBody>
      </p:sp>
      <p:sp>
        <p:nvSpPr>
          <p:cNvPr id="271" name="Google Shape;271;p52"/>
          <p:cNvSpPr txBox="1">
            <a:spLocks noGrp="1"/>
          </p:cNvSpPr>
          <p:nvPr>
            <p:ph type="body" idx="1"/>
          </p:nvPr>
        </p:nvSpPr>
        <p:spPr>
          <a:xfrm>
            <a:off x="923260" y="2782556"/>
            <a:ext cx="10515600" cy="18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0"/>
              </a:spcBef>
            </a:pPr>
            <a:r>
              <a:rPr lang="en-US" sz="4400" dirty="0"/>
              <a:t>How did we move our features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060860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Migrate features</a:t>
            </a:r>
            <a:endParaRPr sz="1467" dirty="0"/>
          </a:p>
        </p:txBody>
      </p:sp>
      <p:sp>
        <p:nvSpPr>
          <p:cNvPr id="357" name="Google Shape;357;p63"/>
          <p:cNvSpPr txBox="1">
            <a:spLocks noGrp="1"/>
          </p:cNvSpPr>
          <p:nvPr>
            <p:ph type="body" idx="1"/>
          </p:nvPr>
        </p:nvSpPr>
        <p:spPr>
          <a:xfrm>
            <a:off x="838200" y="1827911"/>
            <a:ext cx="3517490" cy="1540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indent="0">
              <a:spcBef>
                <a:spcPts val="267"/>
              </a:spcBef>
            </a:pPr>
            <a:r>
              <a:rPr lang="en-US" sz="1600" b="1" u="sng" dirty="0">
                <a:solidFill>
                  <a:srgbClr val="0366D6"/>
                </a:solidFill>
                <a:highlight>
                  <a:srgbClr val="FFFFFF"/>
                </a:highlight>
                <a:hlinkClick r:id="rId3"/>
              </a:rPr>
              <a:t>Subresource</a:t>
            </a:r>
            <a:endParaRPr lang="en-US" sz="1400" dirty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0"/>
              </a:spcBef>
            </a:pPr>
            <a:r>
              <a:rPr lang="en-US" dirty="0"/>
              <a:t>A custom sub-resource allows you to define fine-grained actions on its Kind.</a:t>
            </a:r>
          </a:p>
          <a:p>
            <a:pPr marL="0" indent="0">
              <a:spcBef>
                <a:spcPts val="0"/>
              </a:spcBef>
            </a:pPr>
            <a:r>
              <a:rPr lang="en-US" dirty="0"/>
              <a:t>For example, user writes </a:t>
            </a:r>
            <a:r>
              <a:rPr lang="en-US" b="1" u="sng" dirty="0"/>
              <a:t>spec</a:t>
            </a:r>
            <a:r>
              <a:rPr lang="en-US" dirty="0"/>
              <a:t> section, controller writes </a:t>
            </a:r>
            <a:r>
              <a:rPr lang="en-US" b="1" u="sng" dirty="0"/>
              <a:t>status</a:t>
            </a:r>
            <a:r>
              <a:rPr lang="en-US" dirty="0"/>
              <a:t> section.</a:t>
            </a:r>
          </a:p>
          <a:p>
            <a:pPr marL="0" indent="0">
              <a:spcBef>
                <a:spcPts val="0"/>
              </a:spcBef>
            </a:pPr>
            <a:endParaRPr lang="en-US" dirty="0"/>
          </a:p>
        </p:txBody>
      </p:sp>
      <p:sp>
        <p:nvSpPr>
          <p:cNvPr id="359" name="Google Shape;359;p63"/>
          <p:cNvSpPr txBox="1"/>
          <p:nvPr/>
        </p:nvSpPr>
        <p:spPr>
          <a:xfrm>
            <a:off x="8752114" y="1769048"/>
            <a:ext cx="3318103" cy="185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rgbClr val="485766"/>
              </a:buClr>
              <a:buSzPts val="1200"/>
            </a:pPr>
            <a:r>
              <a:rPr lang="en-US" sz="1470" b="1" u="sng" dirty="0">
                <a:solidFill>
                  <a:srgbClr val="0366D6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PrepareForCreate</a:t>
            </a:r>
            <a:r>
              <a:rPr lang="en-US" sz="1470" b="1" u="sng" dirty="0">
                <a:solidFill>
                  <a:srgbClr val="0366D6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/Update </a:t>
            </a:r>
            <a:r>
              <a:rPr lang="en-US" sz="1470" b="1" u="sng" dirty="0" err="1">
                <a:solidFill>
                  <a:srgbClr val="0366D6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func</a:t>
            </a:r>
            <a:endParaRPr lang="en-US" sz="147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485766"/>
              </a:buClr>
              <a:buSzPts val="1100"/>
            </a:pPr>
            <a:r>
              <a:rPr lang="en-US" sz="1470" dirty="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Functions to adjust newly created resources or updates existing ones.</a:t>
            </a:r>
            <a:endParaRPr lang="en-US" sz="147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0" name="Google Shape;360;p63"/>
          <p:cNvSpPr txBox="1"/>
          <p:nvPr/>
        </p:nvSpPr>
        <p:spPr>
          <a:xfrm>
            <a:off x="2379398" y="3869686"/>
            <a:ext cx="3952583" cy="18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rgbClr val="485766"/>
              </a:buClr>
              <a:buSzPts val="1200"/>
            </a:pPr>
            <a:r>
              <a:rPr lang="en-US" sz="1470" b="1" u="sng" dirty="0">
                <a:solidFill>
                  <a:srgbClr val="0366D6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Validation</a:t>
            </a:r>
            <a:endParaRPr lang="en-US" sz="1470" b="1" u="sng" dirty="0">
              <a:highlight>
                <a:srgbClr val="FFFF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485766"/>
              </a:buClr>
              <a:buSzPts val="1100"/>
            </a:pPr>
            <a:r>
              <a:rPr lang="en-US" sz="1470" dirty="0">
                <a:solidFill>
                  <a:srgbClr val="485766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API Server uses plugins which are gathered </a:t>
            </a:r>
          </a:p>
          <a:p>
            <a:pPr>
              <a:buClr>
                <a:srgbClr val="485766"/>
              </a:buClr>
              <a:buSzPts val="1100"/>
            </a:pPr>
            <a:r>
              <a:rPr lang="en-US" sz="1470" dirty="0">
                <a:solidFill>
                  <a:srgbClr val="485766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and registered as validators</a:t>
            </a:r>
            <a:r>
              <a:rPr lang="en-US" sz="1470" dirty="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47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8" name="Google Shape;358;p63"/>
          <p:cNvSpPr txBox="1"/>
          <p:nvPr/>
        </p:nvSpPr>
        <p:spPr>
          <a:xfrm>
            <a:off x="5435850" y="1798530"/>
            <a:ext cx="2852381" cy="184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rgbClr val="485766"/>
              </a:buClr>
              <a:buSzPts val="1200"/>
            </a:pPr>
            <a:r>
              <a:rPr lang="en" sz="1600" b="1" u="sng" dirty="0">
                <a:solidFill>
                  <a:srgbClr val="0366D6"/>
                </a:solidFill>
                <a:highlight>
                  <a:srgbClr val="FFFFFF"/>
                </a:highlight>
                <a:hlinkClick r:id="rId5"/>
              </a:rPr>
              <a:t>TableConvertor</a:t>
            </a:r>
            <a:endParaRPr sz="1600" b="1" u="sng" dirty="0"/>
          </a:p>
          <a:p>
            <a:pPr>
              <a:buClr>
                <a:srgbClr val="485766"/>
              </a:buClr>
              <a:buSzPts val="1100"/>
            </a:pPr>
            <a:r>
              <a:rPr lang="en" sz="1467" dirty="0">
                <a:solidFill>
                  <a:srgbClr val="485766"/>
                </a:solidFill>
              </a:rPr>
              <a:t>API Server uses </a:t>
            </a:r>
            <a:r>
              <a:rPr lang="en" sz="1467" dirty="0" err="1">
                <a:solidFill>
                  <a:srgbClr val="485766"/>
                </a:solidFill>
              </a:rPr>
              <a:t>TableConvertor</a:t>
            </a:r>
            <a:r>
              <a:rPr lang="en" sz="1467" dirty="0">
                <a:solidFill>
                  <a:srgbClr val="485766"/>
                </a:solidFill>
              </a:rPr>
              <a:t> </a:t>
            </a:r>
            <a:endParaRPr sz="1467" dirty="0">
              <a:solidFill>
                <a:srgbClr val="485766"/>
              </a:solidFill>
            </a:endParaRPr>
          </a:p>
          <a:p>
            <a:pPr>
              <a:buClr>
                <a:srgbClr val="485766"/>
              </a:buClr>
              <a:buSzPts val="1100"/>
            </a:pPr>
            <a:r>
              <a:rPr lang="en" sz="1467" dirty="0">
                <a:solidFill>
                  <a:srgbClr val="485766"/>
                </a:solidFill>
              </a:rPr>
              <a:t>for printing custom columns</a:t>
            </a:r>
            <a:endParaRPr sz="1467" dirty="0">
              <a:solidFill>
                <a:srgbClr val="485766"/>
              </a:solidFill>
            </a:endParaRPr>
          </a:p>
          <a:p>
            <a:pPr>
              <a:buClr>
                <a:srgbClr val="485766"/>
              </a:buClr>
              <a:buSzPts val="1100"/>
            </a:pPr>
            <a:r>
              <a:rPr lang="en" sz="1467" dirty="0">
                <a:solidFill>
                  <a:srgbClr val="485766"/>
                </a:solidFill>
              </a:rPr>
              <a:t>on </a:t>
            </a:r>
            <a:r>
              <a:rPr lang="en" sz="1467" dirty="0" err="1">
                <a:solidFill>
                  <a:srgbClr val="485766"/>
                </a:solidFill>
                <a:latin typeface="Consolas" panose="020B0609020204030204" pitchFamily="49" charset="0"/>
                <a:ea typeface="Roboto Light"/>
                <a:cs typeface="Consolas" panose="020B0609020204030204" pitchFamily="49" charset="0"/>
                <a:sym typeface="Roboto Light"/>
              </a:rPr>
              <a:t>kubectl</a:t>
            </a:r>
            <a:r>
              <a:rPr lang="en" sz="1467" dirty="0">
                <a:solidFill>
                  <a:srgbClr val="485766"/>
                </a:solidFill>
                <a:latin typeface="Consolas" panose="020B0609020204030204" pitchFamily="49" charset="0"/>
                <a:ea typeface="Roboto Light"/>
                <a:cs typeface="Consolas" panose="020B0609020204030204" pitchFamily="49" charset="0"/>
                <a:sym typeface="Roboto Light"/>
              </a:rPr>
              <a:t> get </a:t>
            </a:r>
            <a:r>
              <a:rPr lang="en" sz="1467" dirty="0">
                <a:solidFill>
                  <a:srgbClr val="485766"/>
                </a:solidFill>
                <a:latin typeface="Arial" panose="020B0604020202020204" pitchFamily="34" charset="0"/>
                <a:ea typeface="Roboto Light"/>
                <a:cs typeface="Arial" panose="020B0604020202020204" pitchFamily="34" charset="0"/>
                <a:sym typeface="Roboto Light"/>
              </a:rPr>
              <a:t>command</a:t>
            </a:r>
            <a:r>
              <a:rPr lang="en" sz="1467" dirty="0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67" dirty="0"/>
          </a:p>
        </p:txBody>
      </p:sp>
      <p:sp>
        <p:nvSpPr>
          <p:cNvPr id="362" name="Google Shape;362;p63"/>
          <p:cNvSpPr txBox="1"/>
          <p:nvPr/>
        </p:nvSpPr>
        <p:spPr>
          <a:xfrm>
            <a:off x="6948531" y="3869686"/>
            <a:ext cx="2957137" cy="1219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rgbClr val="485766"/>
              </a:buClr>
              <a:buSzPts val="1200"/>
            </a:pPr>
            <a:r>
              <a:rPr lang="en-US" sz="1470" b="1" u="sng" dirty="0" err="1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FieldSelector</a:t>
            </a:r>
            <a:endParaRPr lang="en-US" sz="1470" b="1" u="sng" dirty="0">
              <a:solidFill>
                <a:srgbClr val="0366D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485766"/>
              </a:buClr>
              <a:buSzPts val="1100"/>
            </a:pPr>
            <a:r>
              <a:rPr lang="en-US" sz="1470" dirty="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Restricts the list of </a:t>
            </a:r>
          </a:p>
          <a:p>
            <a:pPr>
              <a:buClr>
                <a:srgbClr val="485766"/>
              </a:buClr>
              <a:buSzPts val="1100"/>
            </a:pPr>
            <a:r>
              <a:rPr lang="en-US" sz="1470" dirty="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returned objects by their fields.</a:t>
            </a:r>
            <a:endParaRPr lang="en-US" sz="1470" dirty="0">
              <a:solidFill>
                <a:srgbClr val="485766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409715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AE66F-EACA-0244-AAF4-F62FB55D0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FieldSelector</a:t>
            </a:r>
            <a:endParaRPr lang="pl-P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393A74-6213-0C44-A750-6D4E09C3E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862" y="2165350"/>
            <a:ext cx="10376313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777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AE66F-EACA-0244-AAF4-F62FB55D0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CRDs</a:t>
            </a:r>
            <a:r>
              <a:rPr lang="pl-PL" dirty="0"/>
              <a:t> - Field </a:t>
            </a:r>
            <a:r>
              <a:rPr lang="pl-PL" dirty="0" err="1"/>
              <a:t>Selector</a:t>
            </a:r>
            <a:endParaRPr lang="pl-P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D79EC3-1C47-F840-BB6B-97F1FAEC7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683" y="1729863"/>
            <a:ext cx="10056117" cy="339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485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pl-PL" sz="3200" dirty="0" err="1"/>
              <a:t>Label</a:t>
            </a:r>
            <a:r>
              <a:rPr lang="pl-PL" sz="3200" dirty="0"/>
              <a:t> me!</a:t>
            </a:r>
            <a:endParaRPr lang="pl-PL" sz="1467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ECE8E9-7AA6-824C-8358-B3B8F2674957}"/>
              </a:ext>
            </a:extLst>
          </p:cNvPr>
          <p:cNvSpPr/>
          <p:nvPr/>
        </p:nvSpPr>
        <p:spPr>
          <a:xfrm>
            <a:off x="625331" y="1175663"/>
            <a:ext cx="11299191" cy="4524315"/>
          </a:xfrm>
          <a:prstGeom prst="rect">
            <a:avLst/>
          </a:prstGeom>
          <a:solidFill>
            <a:srgbClr val="F7F7F7"/>
          </a:solidFill>
        </p:spPr>
        <p:txBody>
          <a:bodyPr wrap="square">
            <a:spAutoFit/>
          </a:bodyPr>
          <a:lstStyle/>
          <a:p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apiVersion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servicecatalog.k8s.io/v1beta1</a:t>
            </a:r>
          </a:p>
          <a:p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kind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ClusterServiceClass</a:t>
            </a:r>
            <a:endParaRPr lang="pl-PL" dirty="0">
              <a:solidFill>
                <a:srgbClr val="3D3C3D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metadata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 </a:t>
            </a: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name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sample-cluster-class</a:t>
            </a:r>
            <a:endParaRPr lang="pl-PL" dirty="0">
              <a:solidFill>
                <a:srgbClr val="3D3C3D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labels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</a:t>
            </a: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  servicecatalog.k8s.io/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spec.clusterServiceBrokerName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6ca41896e...// &lt;- sha224</a:t>
            </a: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  servicecatalog.k8s.io/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spec.externalID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f4947a36695f7a77...       // &lt;- sha224  </a:t>
            </a: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  servicecatalog.k8s.io/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spec.externalName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730d36fa34c1b3308...    // &lt;- sha224</a:t>
            </a: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spec:</a:t>
            </a: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bindable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true</a:t>
            </a:r>
            <a:endParaRPr lang="pl-PL" dirty="0">
              <a:solidFill>
                <a:srgbClr val="3D3C3D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bindingRetrievable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false</a:t>
            </a:r>
            <a:endParaRPr lang="pl-PL" dirty="0">
              <a:solidFill>
                <a:srgbClr val="3D3C3D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clusterServiceBrokerName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ups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-broker</a:t>
            </a: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description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A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user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provided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service</a:t>
            </a: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externalID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4f6e6cf6-ffdd</a:t>
            </a: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externalName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user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-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provided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-service</a:t>
            </a:r>
          </a:p>
          <a:p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 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planUpdatable</a:t>
            </a:r>
            <a:r>
              <a:rPr lang="pl-PL" dirty="0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: </a:t>
            </a:r>
            <a:r>
              <a:rPr lang="pl-PL" dirty="0" err="1">
                <a:solidFill>
                  <a:srgbClr val="3D3C3D"/>
                </a:solidFill>
                <a:latin typeface="Roboto Mono" pitchFamily="2" charset="0"/>
                <a:ea typeface="Roboto Mono" pitchFamily="2" charset="0"/>
              </a:rPr>
              <a:t>true</a:t>
            </a:r>
            <a:endParaRPr lang="pl-PL" dirty="0">
              <a:solidFill>
                <a:srgbClr val="3D3C3D"/>
              </a:solidFill>
              <a:latin typeface="Roboto Mono" pitchFamily="2" charset="0"/>
              <a:ea typeface="Roboto Mono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8CEF13-1963-7340-A882-373E76465ECE}"/>
              </a:ext>
            </a:extLst>
          </p:cNvPr>
          <p:cNvSpPr/>
          <p:nvPr/>
        </p:nvSpPr>
        <p:spPr>
          <a:xfrm>
            <a:off x="901711" y="2603241"/>
            <a:ext cx="10916805" cy="825760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D62AE1-1AD7-3641-ADA3-53798BF7D006}"/>
              </a:ext>
            </a:extLst>
          </p:cNvPr>
          <p:cNvSpPr/>
          <p:nvPr/>
        </p:nvSpPr>
        <p:spPr>
          <a:xfrm>
            <a:off x="901701" y="4239539"/>
            <a:ext cx="10916805" cy="308965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4A5CD6-8BF2-7B48-9DEA-BB6A90BE015C}"/>
              </a:ext>
            </a:extLst>
          </p:cNvPr>
          <p:cNvSpPr/>
          <p:nvPr/>
        </p:nvSpPr>
        <p:spPr>
          <a:xfrm>
            <a:off x="895350" y="4802614"/>
            <a:ext cx="10916805" cy="488773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C92708D9-B5DA-5744-8D04-4E22CD4E080E}"/>
              </a:ext>
            </a:extLst>
          </p:cNvPr>
          <p:cNvCxnSpPr>
            <a:cxnSpLocks/>
            <a:stCxn id="9" idx="1"/>
            <a:endCxn id="5" idx="1"/>
          </p:cNvCxnSpPr>
          <p:nvPr/>
        </p:nvCxnSpPr>
        <p:spPr>
          <a:xfrm rot="10800000" flipH="1">
            <a:off x="895349" y="3016121"/>
            <a:ext cx="6361" cy="2030880"/>
          </a:xfrm>
          <a:prstGeom prst="curvedConnector3">
            <a:avLst>
              <a:gd name="adj1" fmla="val -3593775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43C6B9CA-B26E-9A47-B748-E3C094FF9F31}"/>
              </a:ext>
            </a:extLst>
          </p:cNvPr>
          <p:cNvCxnSpPr>
            <a:cxnSpLocks/>
          </p:cNvCxnSpPr>
          <p:nvPr/>
        </p:nvCxnSpPr>
        <p:spPr>
          <a:xfrm rot="10800000">
            <a:off x="910868" y="2916820"/>
            <a:ext cx="12700" cy="1501583"/>
          </a:xfrm>
          <a:prstGeom prst="curvedConnector4">
            <a:avLst>
              <a:gd name="adj1" fmla="val 5106118"/>
              <a:gd name="adj2" fmla="val 96777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4312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pl-PL" sz="3200" dirty="0" err="1"/>
              <a:t>Label</a:t>
            </a:r>
            <a:r>
              <a:rPr lang="pl-PL" sz="3200" dirty="0"/>
              <a:t> me!</a:t>
            </a:r>
            <a:endParaRPr lang="pl-PL" sz="1467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AC4626-3FA2-244B-AD62-C0BEDD5AF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42" y="2317604"/>
            <a:ext cx="11184294" cy="246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093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2"/>
          <p:cNvSpPr txBox="1">
            <a:spLocks noGrp="1"/>
          </p:cNvSpPr>
          <p:nvPr>
            <p:ph type="title"/>
          </p:nvPr>
        </p:nvSpPr>
        <p:spPr>
          <a:xfrm>
            <a:off x="854658" y="13525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pl-PL" sz="3200" dirty="0"/>
              <a:t>Open Service Broker API</a:t>
            </a:r>
            <a:endParaRPr lang="pl-PL" sz="16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41D31FA-23CE-7849-B176-5997C1927205}"/>
              </a:ext>
            </a:extLst>
          </p:cNvPr>
          <p:cNvGrpSpPr/>
          <p:nvPr/>
        </p:nvGrpSpPr>
        <p:grpSpPr>
          <a:xfrm>
            <a:off x="0" y="-4590"/>
            <a:ext cx="3339343" cy="802225"/>
            <a:chOff x="8288155" y="209361"/>
            <a:chExt cx="3339343" cy="802225"/>
          </a:xfrm>
        </p:grpSpPr>
        <p:pic>
          <p:nvPicPr>
            <p:cNvPr id="16" name="Picture 2">
              <a:extLst>
                <a:ext uri="{FF2B5EF4-FFF2-40B4-BE49-F238E27FC236}">
                  <a16:creationId xmlns:a16="http://schemas.microsoft.com/office/drawing/2014/main" id="{A52B1D87-3FFC-EF44-A097-6E89B659A1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88155" y="209361"/>
              <a:ext cx="854658" cy="8022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Google Shape;431;p72">
              <a:extLst>
                <a:ext uri="{FF2B5EF4-FFF2-40B4-BE49-F238E27FC236}">
                  <a16:creationId xmlns:a16="http://schemas.microsoft.com/office/drawing/2014/main" id="{118EC500-D343-A741-B0D7-C6CDBF26F92E}"/>
                </a:ext>
              </a:extLst>
            </p:cNvPr>
            <p:cNvSpPr txBox="1">
              <a:spLocks/>
            </p:cNvSpPr>
            <p:nvPr/>
          </p:nvSpPr>
          <p:spPr>
            <a:xfrm>
              <a:off x="9142813" y="449679"/>
              <a:ext cx="2484685" cy="3433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>
              <a:lvl1pPr marR="0" lvl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85766"/>
                </a:buClr>
                <a:buSzPts val="1800"/>
                <a:buFont typeface="Arial"/>
                <a:buNone/>
                <a:defRPr sz="2400" b="1" i="0" u="none" strike="noStrike" kern="1200" cap="none">
                  <a:solidFill>
                    <a:srgbClr val="485766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lvl="1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2pPr>
              <a:lvl3pPr lvl="2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3pPr>
              <a:lvl4pPr lvl="3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4pPr>
              <a:lvl5pPr lvl="4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5pPr>
              <a:lvl6pPr lvl="5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6pPr>
              <a:lvl7pPr lvl="6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7pPr>
              <a:lvl8pPr lvl="7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8pPr>
              <a:lvl9pPr lvl="8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9pPr>
            </a:lstStyle>
            <a:p>
              <a:pPr>
                <a:buSzPts val="2400"/>
              </a:pPr>
              <a:endParaRPr lang="pl-PL" sz="9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15D00F1E-F348-8B44-93C1-84D1ED69F87B}"/>
              </a:ext>
            </a:extLst>
          </p:cNvPr>
          <p:cNvSpPr/>
          <p:nvPr/>
        </p:nvSpPr>
        <p:spPr>
          <a:xfrm>
            <a:off x="638630" y="1103751"/>
            <a:ext cx="11482647" cy="5113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9585" lvl="0" indent="-457189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  <a:buFont typeface="Arial"/>
              <a:buChar char="•"/>
            </a:pPr>
            <a:r>
              <a:rPr lang="en-US" sz="200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API for the automated deployment, management, and use of services</a:t>
            </a:r>
          </a:p>
          <a:p>
            <a:pPr marL="1066785" lvl="1" indent="-457189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  <a:buFont typeface="Arial"/>
              <a:buChar char="•"/>
            </a:pPr>
            <a:r>
              <a:rPr lang="en-US" sz="200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Cloud-native apps require resources such as stable storage</a:t>
            </a:r>
          </a:p>
          <a:p>
            <a:pPr marL="1066785" lvl="1" indent="-457189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  <a:buFont typeface="Arial"/>
              <a:buChar char="•"/>
            </a:pPr>
            <a:r>
              <a:rPr lang="en-US" sz="200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App developers shouldn’t have to care about how the service is managed</a:t>
            </a:r>
          </a:p>
          <a:p>
            <a:pPr marL="609585" lvl="0" indent="-457189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  <a:buFont typeface="Arial"/>
              <a:buChar char="•"/>
            </a:pPr>
            <a:endParaRPr lang="en-US" sz="2000" dirty="0">
              <a:solidFill>
                <a:srgbClr val="485766"/>
              </a:solidFill>
              <a:latin typeface="Arial"/>
              <a:cs typeface="Arial"/>
              <a:sym typeface="Arial"/>
            </a:endParaRPr>
          </a:p>
          <a:p>
            <a:pPr marL="609585" lvl="0" indent="-457189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  <a:buFont typeface="Arial"/>
              <a:buChar char="•"/>
            </a:pPr>
            <a:r>
              <a:rPr lang="en-US" sz="200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Client </a:t>
            </a:r>
            <a:r>
              <a:rPr lang="en-US" sz="2000" dirty="0">
                <a:solidFill>
                  <a:srgbClr val="4E5D6B"/>
                </a:solidFill>
                <a:latin typeface="Arial"/>
                <a:cs typeface="Arial"/>
                <a:sym typeface="Arial"/>
              </a:rPr>
              <a:t>side implemented </a:t>
            </a:r>
            <a:r>
              <a:rPr lang="en-US" sz="200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by Service Catalog</a:t>
            </a:r>
          </a:p>
          <a:p>
            <a:pPr marL="1066785" lvl="1" indent="-457189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  <a:buFont typeface="Arial"/>
              <a:buChar char="•"/>
            </a:pPr>
            <a:r>
              <a:rPr lang="en-US" sz="200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managed through custom resource types</a:t>
            </a:r>
          </a:p>
          <a:p>
            <a:pPr marL="609585" lvl="0" indent="-457189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  <a:buFont typeface="Arial"/>
              <a:buChar char="•"/>
            </a:pPr>
            <a:endParaRPr lang="en-US" sz="2000" dirty="0">
              <a:solidFill>
                <a:srgbClr val="485766"/>
              </a:solidFill>
              <a:latin typeface="Arial"/>
              <a:cs typeface="Arial"/>
              <a:sym typeface="Arial"/>
            </a:endParaRPr>
          </a:p>
          <a:p>
            <a:pPr marL="609585" lvl="0" indent="-457189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  <a:buFont typeface="Arial"/>
              <a:buChar char="•"/>
            </a:pPr>
            <a:r>
              <a:rPr lang="en-US" sz="200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Server side implemented by service provider as a ‘broker’</a:t>
            </a:r>
          </a:p>
          <a:p>
            <a:pPr marL="1066785" lvl="1" indent="-457189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  <a:buFont typeface="Arial"/>
              <a:buChar char="•"/>
            </a:pPr>
            <a:r>
              <a:rPr lang="en-US" sz="200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get catalog endpoint</a:t>
            </a:r>
          </a:p>
          <a:p>
            <a:pPr marL="1066785" lvl="1" indent="-457189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  <a:buFont typeface="Arial"/>
              <a:buChar char="•"/>
            </a:pPr>
            <a:r>
              <a:rPr lang="en-US" sz="200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provision service endpoint</a:t>
            </a:r>
          </a:p>
          <a:p>
            <a:pPr marL="1066785" lvl="1" indent="-457189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  <a:buFont typeface="Arial"/>
              <a:buChar char="•"/>
            </a:pPr>
            <a:r>
              <a:rPr lang="en-US" sz="2000" dirty="0">
                <a:solidFill>
                  <a:srgbClr val="485766"/>
                </a:solidFill>
                <a:latin typeface="Arial"/>
                <a:cs typeface="Arial"/>
                <a:sym typeface="Arial"/>
              </a:rPr>
              <a:t>bind service endpoint</a:t>
            </a:r>
          </a:p>
        </p:txBody>
      </p:sp>
    </p:spTree>
    <p:extLst>
      <p:ext uri="{BB962C8B-B14F-4D97-AF65-F5344CB8AC3E}">
        <p14:creationId xmlns:p14="http://schemas.microsoft.com/office/powerpoint/2010/main" val="2843669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AE66F-EACA-0244-AAF4-F62FB55D0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3200" dirty="0" err="1"/>
              <a:t>Label</a:t>
            </a:r>
            <a:r>
              <a:rPr lang="pl-PL" sz="3200" dirty="0"/>
              <a:t> me!</a:t>
            </a:r>
            <a:endParaRPr lang="pl-P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393A74-6213-0C44-A750-6D4E09C3E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63600"/>
            <a:ext cx="10899062" cy="265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9816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8CAB48-1755-C44C-BC15-5BC8AA285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84" y="2030278"/>
            <a:ext cx="11038929" cy="30357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CAE66F-EACA-0244-AAF4-F62FB55D0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3200" dirty="0" err="1"/>
              <a:t>Label</a:t>
            </a:r>
            <a:r>
              <a:rPr lang="pl-PL" sz="3200" dirty="0"/>
              <a:t> me!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250881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49F6E79-CC15-7A4C-99D0-2803D3377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0679" y="1916150"/>
            <a:ext cx="3790642" cy="3790642"/>
          </a:xfrm>
          <a:prstGeom prst="rect">
            <a:avLst/>
          </a:prstGeom>
        </p:spPr>
      </p:pic>
      <p:sp>
        <p:nvSpPr>
          <p:cNvPr id="3" name="Google Shape;242;p48">
            <a:extLst>
              <a:ext uri="{FF2B5EF4-FFF2-40B4-BE49-F238E27FC236}">
                <a16:creationId xmlns:a16="http://schemas.microsoft.com/office/drawing/2014/main" id="{8913B0CE-AEB7-704E-A3F5-65884E5842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-US" sz="3200" dirty="0"/>
              <a:t>Video about migrating other features</a:t>
            </a:r>
          </a:p>
        </p:txBody>
      </p:sp>
    </p:spTree>
    <p:extLst>
      <p:ext uri="{BB962C8B-B14F-4D97-AF65-F5344CB8AC3E}">
        <p14:creationId xmlns:p14="http://schemas.microsoft.com/office/powerpoint/2010/main" val="31303382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D78FAD-8E97-F54F-A7C5-18331C1EB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7231" y="17961"/>
            <a:ext cx="4446107" cy="6532468"/>
          </a:xfrm>
          <a:prstGeom prst="rect">
            <a:avLst/>
          </a:prstGeom>
        </p:spPr>
      </p:pic>
      <p:sp>
        <p:nvSpPr>
          <p:cNvPr id="356" name="Google Shape;356;p63"/>
          <p:cNvSpPr txBox="1">
            <a:spLocks noGrp="1"/>
          </p:cNvSpPr>
          <p:nvPr>
            <p:ph type="title"/>
          </p:nvPr>
        </p:nvSpPr>
        <p:spPr>
          <a:xfrm>
            <a:off x="530860" y="2570160"/>
            <a:ext cx="11130280" cy="171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New architecture in place!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37328496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5A8ED1-A0B2-2943-83FB-9E77B232B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935" y="-16625"/>
            <a:ext cx="5658065" cy="6534831"/>
          </a:xfrm>
          <a:prstGeom prst="rect">
            <a:avLst/>
          </a:prstGeom>
        </p:spPr>
      </p:pic>
      <p:sp>
        <p:nvSpPr>
          <p:cNvPr id="356" name="Google Shape;356;p63"/>
          <p:cNvSpPr txBox="1">
            <a:spLocks noGrp="1"/>
          </p:cNvSpPr>
          <p:nvPr>
            <p:ph type="title"/>
          </p:nvPr>
        </p:nvSpPr>
        <p:spPr>
          <a:xfrm>
            <a:off x="530860" y="2570160"/>
            <a:ext cx="11130280" cy="171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New architecture in place!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4919772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2"/>
          <p:cNvSpPr txBox="1"/>
          <p:nvPr/>
        </p:nvSpPr>
        <p:spPr>
          <a:xfrm>
            <a:off x="8395152" y="-760775"/>
            <a:ext cx="4040690" cy="729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50000" b="1" dirty="0">
                <a:solidFill>
                  <a:srgbClr val="485766"/>
                </a:solidFill>
              </a:rPr>
              <a:t>?</a:t>
            </a:r>
            <a:endParaRPr sz="50000" b="1" dirty="0"/>
          </a:p>
        </p:txBody>
      </p:sp>
      <p:sp>
        <p:nvSpPr>
          <p:cNvPr id="271" name="Google Shape;271;p52"/>
          <p:cNvSpPr txBox="1">
            <a:spLocks noGrp="1"/>
          </p:cNvSpPr>
          <p:nvPr>
            <p:ph type="body" idx="1"/>
          </p:nvPr>
        </p:nvSpPr>
        <p:spPr>
          <a:xfrm>
            <a:off x="1058175" y="2885851"/>
            <a:ext cx="10515600" cy="18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pl-PL" sz="4400" dirty="0"/>
              <a:t>How do </a:t>
            </a:r>
            <a:r>
              <a:rPr lang="pl-PL" sz="4400" dirty="0" err="1"/>
              <a:t>these</a:t>
            </a:r>
            <a:r>
              <a:rPr lang="pl-PL" sz="4400" dirty="0"/>
              <a:t> </a:t>
            </a:r>
            <a:r>
              <a:rPr lang="pl-PL" sz="4400" dirty="0" err="1"/>
              <a:t>plans</a:t>
            </a:r>
            <a:r>
              <a:rPr lang="pl-PL" sz="4400" dirty="0"/>
              <a:t> </a:t>
            </a:r>
            <a:r>
              <a:rPr lang="pl-PL" sz="4400" dirty="0" err="1"/>
              <a:t>affect</a:t>
            </a:r>
            <a:r>
              <a:rPr lang="pl-PL" sz="4400" dirty="0"/>
              <a:t> </a:t>
            </a:r>
            <a:r>
              <a:rPr lang="pl-PL" sz="4400" dirty="0" err="1"/>
              <a:t>you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17392590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pl-PL" sz="3200" dirty="0"/>
              <a:t>How </a:t>
            </a:r>
            <a:r>
              <a:rPr lang="pl-PL" sz="3200" dirty="0" err="1"/>
              <a:t>these</a:t>
            </a:r>
            <a:r>
              <a:rPr lang="pl-PL" sz="3200" dirty="0"/>
              <a:t> </a:t>
            </a:r>
            <a:r>
              <a:rPr lang="pl-PL" sz="3200" dirty="0" err="1"/>
              <a:t>plans</a:t>
            </a:r>
            <a:r>
              <a:rPr lang="pl-PL" sz="3200" dirty="0"/>
              <a:t> </a:t>
            </a:r>
            <a:r>
              <a:rPr lang="pl-PL" sz="3200" dirty="0" err="1"/>
              <a:t>affect</a:t>
            </a:r>
            <a:r>
              <a:rPr lang="pl-PL" sz="3200" dirty="0"/>
              <a:t> </a:t>
            </a:r>
            <a:r>
              <a:rPr lang="pl-PL" sz="3200" dirty="0" err="1"/>
              <a:t>you</a:t>
            </a:r>
            <a:endParaRPr lang="pl-PL" sz="3200" dirty="0"/>
          </a:p>
        </p:txBody>
      </p:sp>
      <p:sp>
        <p:nvSpPr>
          <p:cNvPr id="4" name="Google Shape;114;p26">
            <a:extLst>
              <a:ext uri="{FF2B5EF4-FFF2-40B4-BE49-F238E27FC236}">
                <a16:creationId xmlns:a16="http://schemas.microsoft.com/office/drawing/2014/main" id="{4FEDE804-B59F-674F-B5AF-0EB4BBCC4639}"/>
              </a:ext>
            </a:extLst>
          </p:cNvPr>
          <p:cNvSpPr txBox="1">
            <a:spLocks/>
          </p:cNvSpPr>
          <p:nvPr/>
        </p:nvSpPr>
        <p:spPr>
          <a:xfrm>
            <a:off x="638628" y="5706600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754" indent="0">
              <a:buFont typeface="Arial" panose="020B0604020202020204" pitchFamily="34" charset="0"/>
              <a:buNone/>
            </a:pPr>
            <a:endParaRPr lang="en-GB" sz="1800" dirty="0">
              <a:solidFill>
                <a:schemeClr val="dk1"/>
              </a:solidFill>
            </a:endParaRPr>
          </a:p>
          <a:p>
            <a:pPr marL="1828754" indent="0">
              <a:buFont typeface="Arial" panose="020B0604020202020204" pitchFamily="34" charset="0"/>
              <a:buNone/>
            </a:pPr>
            <a:endParaRPr lang="en-GB" sz="1800" dirty="0">
              <a:solidFill>
                <a:schemeClr val="dk1"/>
              </a:solidFill>
            </a:endParaRPr>
          </a:p>
        </p:txBody>
      </p:sp>
      <p:pic>
        <p:nvPicPr>
          <p:cNvPr id="5" name="Google Shape;115;p26">
            <a:extLst>
              <a:ext uri="{FF2B5EF4-FFF2-40B4-BE49-F238E27FC236}">
                <a16:creationId xmlns:a16="http://schemas.microsoft.com/office/drawing/2014/main" id="{9ED6BD75-5FDD-0A4D-9A8A-0B16355511F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629" y="1421063"/>
            <a:ext cx="10914743" cy="4555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26949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pl-PL" sz="3200" dirty="0"/>
              <a:t>How </a:t>
            </a:r>
            <a:r>
              <a:rPr lang="pl-PL" sz="3200" dirty="0" err="1"/>
              <a:t>these</a:t>
            </a:r>
            <a:r>
              <a:rPr lang="pl-PL" sz="3200" dirty="0"/>
              <a:t> </a:t>
            </a:r>
            <a:r>
              <a:rPr lang="pl-PL" sz="3200" dirty="0" err="1"/>
              <a:t>plans</a:t>
            </a:r>
            <a:r>
              <a:rPr lang="pl-PL" sz="3200" dirty="0"/>
              <a:t> </a:t>
            </a:r>
            <a:r>
              <a:rPr lang="pl-PL" sz="3200" dirty="0" err="1"/>
              <a:t>affect</a:t>
            </a:r>
            <a:r>
              <a:rPr lang="pl-PL" sz="3200" dirty="0"/>
              <a:t> </a:t>
            </a:r>
            <a:r>
              <a:rPr lang="pl-PL" sz="3200" dirty="0" err="1"/>
              <a:t>you</a:t>
            </a:r>
            <a:endParaRPr lang="pl-PL" sz="3200" dirty="0"/>
          </a:p>
        </p:txBody>
      </p:sp>
      <p:sp>
        <p:nvSpPr>
          <p:cNvPr id="5" name="Google Shape;121;p27">
            <a:extLst>
              <a:ext uri="{FF2B5EF4-FFF2-40B4-BE49-F238E27FC236}">
                <a16:creationId xmlns:a16="http://schemas.microsoft.com/office/drawing/2014/main" id="{4207417E-15AF-0E41-AB45-445D41CF505E}"/>
              </a:ext>
            </a:extLst>
          </p:cNvPr>
          <p:cNvSpPr txBox="1">
            <a:spLocks/>
          </p:cNvSpPr>
          <p:nvPr/>
        </p:nvSpPr>
        <p:spPr>
          <a:xfrm>
            <a:off x="319216" y="1238198"/>
            <a:ext cx="11044400" cy="1241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pl-PL" sz="2400" b="1" dirty="0">
              <a:solidFill>
                <a:schemeClr val="dk1"/>
              </a:solidFill>
            </a:endParaRPr>
          </a:p>
          <a:p>
            <a:pPr marL="609585" indent="609585">
              <a:buFont typeface="Arial" panose="020B0604020202020204" pitchFamily="34" charset="0"/>
              <a:buNone/>
            </a:pPr>
            <a:r>
              <a:rPr lang="pl-PL" sz="2400" b="1" dirty="0">
                <a:solidFill>
                  <a:schemeClr val="dk1"/>
                </a:solidFill>
              </a:rPr>
              <a:t>    master </a:t>
            </a:r>
            <a:r>
              <a:rPr lang="pl-PL" sz="2400" dirty="0">
                <a:solidFill>
                  <a:schemeClr val="dk1"/>
                </a:solidFill>
              </a:rPr>
              <a:t>(v0.3 - </a:t>
            </a:r>
            <a:r>
              <a:rPr lang="pl-PL" sz="2400" dirty="0" err="1">
                <a:solidFill>
                  <a:schemeClr val="dk1"/>
                </a:solidFill>
              </a:rPr>
              <a:t>CRDs</a:t>
            </a:r>
            <a:r>
              <a:rPr lang="pl-PL" sz="2400" dirty="0">
                <a:solidFill>
                  <a:schemeClr val="dk1"/>
                </a:solidFill>
              </a:rPr>
              <a:t>) 				 </a:t>
            </a:r>
            <a:r>
              <a:rPr lang="pl-PL" sz="2400" b="1" dirty="0">
                <a:solidFill>
                  <a:schemeClr val="dk1"/>
                </a:solidFill>
              </a:rPr>
              <a:t>v0.2 </a:t>
            </a:r>
            <a:r>
              <a:rPr lang="pl-PL" sz="2400" dirty="0">
                <a:solidFill>
                  <a:schemeClr val="dk1"/>
                </a:solidFill>
              </a:rPr>
              <a:t>(</a:t>
            </a:r>
            <a:r>
              <a:rPr lang="pl-PL" sz="2400" dirty="0" err="1">
                <a:solidFill>
                  <a:schemeClr val="dk1"/>
                </a:solidFill>
              </a:rPr>
              <a:t>api-server</a:t>
            </a:r>
            <a:r>
              <a:rPr lang="pl-PL" sz="2400" dirty="0">
                <a:solidFill>
                  <a:schemeClr val="dk1"/>
                </a:solidFill>
              </a:rPr>
              <a:t>)</a:t>
            </a:r>
          </a:p>
        </p:txBody>
      </p:sp>
      <p:sp>
        <p:nvSpPr>
          <p:cNvPr id="6" name="Google Shape;122;p27">
            <a:extLst>
              <a:ext uri="{FF2B5EF4-FFF2-40B4-BE49-F238E27FC236}">
                <a16:creationId xmlns:a16="http://schemas.microsoft.com/office/drawing/2014/main" id="{BBD19147-CFBC-C548-B156-91D0189DFBBD}"/>
              </a:ext>
            </a:extLst>
          </p:cNvPr>
          <p:cNvSpPr txBox="1"/>
          <p:nvPr/>
        </p:nvSpPr>
        <p:spPr>
          <a:xfrm>
            <a:off x="5469783" y="2801861"/>
            <a:ext cx="7647694" cy="1880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219170">
              <a:lnSpc>
                <a:spcPct val="142857"/>
              </a:lnSpc>
              <a:buClr>
                <a:schemeClr val="dk1"/>
              </a:buClr>
              <a:buSzPts val="1100"/>
            </a:pPr>
            <a:r>
              <a:rPr lang="en-GB" b="1" dirty="0">
                <a:solidFill>
                  <a:schemeClr val="accent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helm</a:t>
            </a:r>
            <a:r>
              <a:rPr lang="en-GB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install svc-cat/catalog-v0.2 \</a:t>
            </a:r>
            <a:endParaRPr dirty="0">
              <a:solidFill>
                <a:srgbClr val="24292E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219170">
              <a:lnSpc>
                <a:spcPct val="142857"/>
              </a:lnSpc>
            </a:pPr>
            <a:r>
              <a:rPr lang="en-GB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--name </a:t>
            </a:r>
            <a:r>
              <a:rPr lang="en-GB" dirty="0" err="1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catalog</a:t>
            </a:r>
            <a:r>
              <a:rPr lang="en-GB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--namespace </a:t>
            </a:r>
            <a:r>
              <a:rPr lang="en-GB" dirty="0" err="1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catalog</a:t>
            </a:r>
            <a:endParaRPr dirty="0">
              <a:solidFill>
                <a:srgbClr val="24292E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219170">
              <a:lnSpc>
                <a:spcPct val="142857"/>
              </a:lnSpc>
            </a:pPr>
            <a:endParaRPr dirty="0">
              <a:solidFill>
                <a:srgbClr val="24292E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219170">
              <a:lnSpc>
                <a:spcPct val="142857"/>
              </a:lnSpc>
            </a:pPr>
            <a:endParaRPr dirty="0">
              <a:solidFill>
                <a:srgbClr val="24292E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219170">
              <a:lnSpc>
                <a:spcPct val="142857"/>
              </a:lnSpc>
              <a:buClr>
                <a:schemeClr val="dk1"/>
              </a:buClr>
              <a:buSzPts val="1100"/>
            </a:pPr>
            <a:r>
              <a:rPr lang="en-GB" b="1" dirty="0">
                <a:solidFill>
                  <a:schemeClr val="accent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helm</a:t>
            </a:r>
            <a:r>
              <a:rPr lang="en-GB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upgrade </a:t>
            </a:r>
            <a:r>
              <a:rPr lang="en-GB" dirty="0" err="1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catalog</a:t>
            </a:r>
            <a:r>
              <a:rPr lang="en-GB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svc-cat/catalog-v0.2</a:t>
            </a:r>
            <a:endParaRPr dirty="0">
              <a:solidFill>
                <a:srgbClr val="24292E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" name="Google Shape;123;p27">
            <a:extLst>
              <a:ext uri="{FF2B5EF4-FFF2-40B4-BE49-F238E27FC236}">
                <a16:creationId xmlns:a16="http://schemas.microsoft.com/office/drawing/2014/main" id="{5952505E-EFBC-974C-8F30-1B6A41E6D983}"/>
              </a:ext>
            </a:extLst>
          </p:cNvPr>
          <p:cNvSpPr txBox="1"/>
          <p:nvPr/>
        </p:nvSpPr>
        <p:spPr>
          <a:xfrm>
            <a:off x="-599546" y="2801861"/>
            <a:ext cx="6695544" cy="211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219170">
              <a:lnSpc>
                <a:spcPct val="142857"/>
              </a:lnSpc>
              <a:buClr>
                <a:schemeClr val="dk1"/>
              </a:buClr>
              <a:buSzPts val="1100"/>
            </a:pPr>
            <a:r>
              <a:rPr lang="en-GB" b="1" dirty="0">
                <a:solidFill>
                  <a:schemeClr val="accent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helm</a:t>
            </a:r>
            <a:r>
              <a:rPr lang="en-GB" dirty="0">
                <a:solidFill>
                  <a:srgbClr val="005CC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install svc-cat/</a:t>
            </a:r>
            <a:r>
              <a:rPr lang="en-GB" dirty="0" err="1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catalog</a:t>
            </a:r>
            <a:r>
              <a:rPr lang="en-GB" dirty="0">
                <a:solidFill>
                  <a:srgbClr val="005CC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</a:t>
            </a:r>
            <a:endParaRPr dirty="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219170">
              <a:lnSpc>
                <a:spcPct val="142857"/>
              </a:lnSpc>
            </a:pPr>
            <a:r>
              <a:rPr lang="en-GB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--name </a:t>
            </a:r>
            <a:r>
              <a:rPr lang="en-GB" dirty="0" err="1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catalog</a:t>
            </a:r>
            <a:r>
              <a:rPr lang="en-GB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--namespace </a:t>
            </a:r>
            <a:r>
              <a:rPr lang="en-GB" dirty="0" err="1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catalog</a:t>
            </a:r>
            <a:endParaRPr dirty="0">
              <a:solidFill>
                <a:srgbClr val="24292E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219170">
              <a:lnSpc>
                <a:spcPct val="142857"/>
              </a:lnSpc>
            </a:pPr>
            <a:endParaRPr dirty="0">
              <a:solidFill>
                <a:srgbClr val="24292E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219170">
              <a:lnSpc>
                <a:spcPct val="142857"/>
              </a:lnSpc>
            </a:pPr>
            <a:endParaRPr dirty="0">
              <a:solidFill>
                <a:srgbClr val="24292E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219170">
              <a:lnSpc>
                <a:spcPct val="142857"/>
              </a:lnSpc>
              <a:buClr>
                <a:schemeClr val="dk1"/>
              </a:buClr>
              <a:buSzPts val="1100"/>
            </a:pPr>
            <a:r>
              <a:rPr lang="en-GB" b="1" dirty="0">
                <a:solidFill>
                  <a:schemeClr val="accent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helm</a:t>
            </a:r>
            <a:r>
              <a:rPr lang="en-GB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upgrade </a:t>
            </a:r>
            <a:r>
              <a:rPr lang="en-GB" dirty="0" err="1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catalog</a:t>
            </a:r>
            <a:r>
              <a:rPr lang="en-GB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svc-cat/</a:t>
            </a:r>
            <a:r>
              <a:rPr lang="en-GB" dirty="0" err="1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catalog</a:t>
            </a:r>
            <a:endParaRPr dirty="0">
              <a:solidFill>
                <a:srgbClr val="24292E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" name="Google Shape;124;p27">
            <a:extLst>
              <a:ext uri="{FF2B5EF4-FFF2-40B4-BE49-F238E27FC236}">
                <a16:creationId xmlns:a16="http://schemas.microsoft.com/office/drawing/2014/main" id="{1BB9DBA9-5D2A-204C-9673-B16225A6433E}"/>
              </a:ext>
            </a:extLst>
          </p:cNvPr>
          <p:cNvCxnSpPr>
            <a:cxnSpLocks/>
          </p:cNvCxnSpPr>
          <p:nvPr/>
        </p:nvCxnSpPr>
        <p:spPr>
          <a:xfrm>
            <a:off x="6227267" y="2344189"/>
            <a:ext cx="0" cy="3306578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6206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3"/>
          <p:cNvSpPr txBox="1">
            <a:spLocks noGrp="1"/>
          </p:cNvSpPr>
          <p:nvPr>
            <p:ph type="title"/>
          </p:nvPr>
        </p:nvSpPr>
        <p:spPr>
          <a:xfrm>
            <a:off x="651625" y="2901431"/>
            <a:ext cx="11130280" cy="171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algn="ctr">
              <a:buSzPts val="2400"/>
            </a:pPr>
            <a:r>
              <a:rPr lang="pl-PL" sz="2800" dirty="0"/>
              <a:t>S</a:t>
            </a:r>
            <a:r>
              <a:rPr lang="en-US" sz="2800" dirty="0" err="1"/>
              <a:t>eamless</a:t>
            </a:r>
            <a:r>
              <a:rPr lang="en" sz="2800" dirty="0"/>
              <a:t> </a:t>
            </a:r>
            <a:r>
              <a:rPr lang="en" sz="2800" dirty="0" err="1"/>
              <a:t>upg</a:t>
            </a:r>
            <a:r>
              <a:rPr lang="pl-PL" sz="2800" dirty="0" err="1"/>
              <a:t>ra</a:t>
            </a:r>
            <a:r>
              <a:rPr lang="en" sz="2800" dirty="0"/>
              <a:t>de for our clients </a:t>
            </a:r>
            <a:endParaRPr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25F1C7-BF03-DC41-A1C2-2427A059E5DA}"/>
              </a:ext>
            </a:extLst>
          </p:cNvPr>
          <p:cNvSpPr txBox="1"/>
          <p:nvPr/>
        </p:nvSpPr>
        <p:spPr>
          <a:xfrm>
            <a:off x="3819223" y="3575602"/>
            <a:ext cx="4553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2">
                    <a:lumMod val="50000"/>
                  </a:schemeClr>
                </a:solidFill>
              </a:rPr>
              <a:t>$ </a:t>
            </a:r>
            <a:r>
              <a:rPr lang="pl-PL" dirty="0" err="1">
                <a:solidFill>
                  <a:schemeClr val="bg2">
                    <a:lumMod val="50000"/>
                  </a:schemeClr>
                </a:solidFill>
              </a:rPr>
              <a:t>helm</a:t>
            </a:r>
            <a:r>
              <a:rPr lang="pl-PL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pl-PL" dirty="0" err="1">
                <a:solidFill>
                  <a:schemeClr val="bg2">
                    <a:lumMod val="50000"/>
                  </a:schemeClr>
                </a:solidFill>
              </a:rPr>
              <a:t>upgrade</a:t>
            </a:r>
            <a:r>
              <a:rPr lang="pl-PL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pl-PL" dirty="0" err="1">
                <a:solidFill>
                  <a:schemeClr val="bg2">
                    <a:lumMod val="50000"/>
                  </a:schemeClr>
                </a:solidFill>
              </a:rPr>
              <a:t>catalog</a:t>
            </a:r>
            <a:r>
              <a:rPr lang="pl-PL" dirty="0">
                <a:solidFill>
                  <a:schemeClr val="bg2">
                    <a:lumMod val="50000"/>
                  </a:schemeClr>
                </a:solidFill>
              </a:rPr>
              <a:t> ./chart/service-</a:t>
            </a:r>
            <a:r>
              <a:rPr lang="pl-PL" dirty="0" err="1">
                <a:solidFill>
                  <a:schemeClr val="bg2">
                    <a:lumMod val="50000"/>
                  </a:schemeClr>
                </a:solidFill>
              </a:rPr>
              <a:t>catalog</a:t>
            </a:r>
            <a:endParaRPr lang="pl-PL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Google Shape;242;p48">
            <a:extLst>
              <a:ext uri="{FF2B5EF4-FFF2-40B4-BE49-F238E27FC236}">
                <a16:creationId xmlns:a16="http://schemas.microsoft.com/office/drawing/2014/main" id="{2DBCD8CC-5F23-8F49-95B0-3D33332B7E9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>
            <a:lvl1pPr marR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5766"/>
              </a:buClr>
              <a:buSzPts val="1800"/>
              <a:buFont typeface="Arial"/>
              <a:buNone/>
              <a:defRPr sz="2400" b="1" i="0" u="none" strike="noStrike" kern="1200" cap="none">
                <a:solidFill>
                  <a:srgbClr val="48576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9pPr>
          </a:lstStyle>
          <a:p>
            <a:pPr>
              <a:buSzPts val="2400"/>
            </a:pPr>
            <a:r>
              <a:rPr lang="pl-PL" sz="3200"/>
              <a:t>How these plans affect you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4079081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pl-PL" sz="3200" dirty="0"/>
              <a:t>How </a:t>
            </a:r>
            <a:r>
              <a:rPr lang="pl-PL" sz="3200" dirty="0" err="1"/>
              <a:t>these</a:t>
            </a:r>
            <a:r>
              <a:rPr lang="pl-PL" sz="3200" dirty="0"/>
              <a:t> </a:t>
            </a:r>
            <a:r>
              <a:rPr lang="pl-PL" sz="3200" dirty="0" err="1"/>
              <a:t>plans</a:t>
            </a:r>
            <a:r>
              <a:rPr lang="pl-PL" sz="3200" dirty="0"/>
              <a:t> </a:t>
            </a:r>
            <a:r>
              <a:rPr lang="pl-PL" sz="3200" dirty="0" err="1"/>
              <a:t>affect</a:t>
            </a:r>
            <a:r>
              <a:rPr lang="pl-PL" sz="3200" dirty="0"/>
              <a:t> </a:t>
            </a:r>
            <a:r>
              <a:rPr lang="pl-PL" sz="3200" dirty="0" err="1"/>
              <a:t>you</a:t>
            </a:r>
            <a:endParaRPr lang="pl-PL" sz="3200" dirty="0"/>
          </a:p>
        </p:txBody>
      </p:sp>
      <p:sp>
        <p:nvSpPr>
          <p:cNvPr id="4" name="Google Shape;114;p26">
            <a:extLst>
              <a:ext uri="{FF2B5EF4-FFF2-40B4-BE49-F238E27FC236}">
                <a16:creationId xmlns:a16="http://schemas.microsoft.com/office/drawing/2014/main" id="{4FEDE804-B59F-674F-B5AF-0EB4BBCC4639}"/>
              </a:ext>
            </a:extLst>
          </p:cNvPr>
          <p:cNvSpPr txBox="1">
            <a:spLocks/>
          </p:cNvSpPr>
          <p:nvPr/>
        </p:nvSpPr>
        <p:spPr>
          <a:xfrm>
            <a:off x="638628" y="5706600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754" indent="0">
              <a:buFont typeface="Arial" panose="020B0604020202020204" pitchFamily="34" charset="0"/>
              <a:buNone/>
            </a:pPr>
            <a:endParaRPr lang="en-GB" sz="1800" dirty="0">
              <a:solidFill>
                <a:schemeClr val="dk1"/>
              </a:solidFill>
            </a:endParaRPr>
          </a:p>
          <a:p>
            <a:pPr marL="1828754" indent="0">
              <a:buFont typeface="Arial" panose="020B0604020202020204" pitchFamily="34" charset="0"/>
              <a:buNone/>
            </a:pPr>
            <a:endParaRPr lang="en-GB" sz="1800" dirty="0">
              <a:solidFill>
                <a:schemeClr val="dk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1181B9-8712-EC46-AB99-E6AE2B48DE24}"/>
              </a:ext>
            </a:extLst>
          </p:cNvPr>
          <p:cNvSpPr/>
          <p:nvPr/>
        </p:nvSpPr>
        <p:spPr>
          <a:xfrm>
            <a:off x="1243415" y="2409761"/>
            <a:ext cx="10151226" cy="1466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dirty="0">
                <a:solidFill>
                  <a:srgbClr val="4E5D6B"/>
                </a:solidFill>
              </a:rPr>
              <a:t>The old API Server-based implementation is available on the </a:t>
            </a:r>
            <a:r>
              <a:rPr lang="en-GB" sz="2400" u="sng" dirty="0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v0.2</a:t>
            </a:r>
            <a:r>
              <a:rPr lang="en-GB" sz="2400" dirty="0">
                <a:solidFill>
                  <a:srgbClr val="4E5D6B"/>
                </a:solidFill>
              </a:rPr>
              <a:t> branch.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rgbClr val="4E5D6B"/>
                </a:solidFill>
              </a:rPr>
              <a:t>We support this implementation by providing bug fixes until July 2020.</a:t>
            </a:r>
          </a:p>
        </p:txBody>
      </p:sp>
    </p:spTree>
    <p:extLst>
      <p:ext uri="{BB962C8B-B14F-4D97-AF65-F5344CB8AC3E}">
        <p14:creationId xmlns:p14="http://schemas.microsoft.com/office/powerpoint/2010/main" val="3067978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pl-PL" sz="3200" dirty="0"/>
              <a:t>The Magic</a:t>
            </a:r>
            <a:endParaRPr sz="1467" dirty="0"/>
          </a:p>
          <a:p>
            <a:pPr>
              <a:buSzPts val="2400"/>
            </a:pPr>
            <a:endParaRPr sz="3200" dirty="0"/>
          </a:p>
        </p:txBody>
      </p:sp>
      <p:sp>
        <p:nvSpPr>
          <p:cNvPr id="6" name="Google Shape;218;p31">
            <a:extLst>
              <a:ext uri="{FF2B5EF4-FFF2-40B4-BE49-F238E27FC236}">
                <a16:creationId xmlns:a16="http://schemas.microsoft.com/office/drawing/2014/main" id="{9FBC3629-F0FA-D94B-8EBF-17A9C6A89149}"/>
              </a:ext>
            </a:extLst>
          </p:cNvPr>
          <p:cNvSpPr/>
          <p:nvPr/>
        </p:nvSpPr>
        <p:spPr>
          <a:xfrm>
            <a:off x="7614967" y="1785430"/>
            <a:ext cx="2532168" cy="1322352"/>
          </a:xfrm>
          <a:prstGeom prst="cloud">
            <a:avLst/>
          </a:prstGeom>
          <a:solidFill>
            <a:srgbClr val="CCDCE0"/>
          </a:solidFill>
          <a:ln w="19050" cap="rnd" cmpd="sng">
            <a:solidFill>
              <a:srgbClr val="698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Kube</a:t>
            </a:r>
            <a:endParaRPr sz="18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7" name="Google Shape;219;p31">
            <a:extLst>
              <a:ext uri="{FF2B5EF4-FFF2-40B4-BE49-F238E27FC236}">
                <a16:creationId xmlns:a16="http://schemas.microsoft.com/office/drawing/2014/main" id="{2D1AC78E-DCDA-5147-AA75-A2780F12FDEF}"/>
              </a:ext>
            </a:extLst>
          </p:cNvPr>
          <p:cNvGrpSpPr/>
          <p:nvPr/>
        </p:nvGrpSpPr>
        <p:grpSpPr>
          <a:xfrm>
            <a:off x="1764979" y="1785430"/>
            <a:ext cx="719999" cy="1673268"/>
            <a:chOff x="1219099" y="762000"/>
            <a:chExt cx="719999" cy="1673268"/>
          </a:xfrm>
        </p:grpSpPr>
        <p:sp>
          <p:nvSpPr>
            <p:cNvPr id="8" name="Google Shape;220;p31">
              <a:extLst>
                <a:ext uri="{FF2B5EF4-FFF2-40B4-BE49-F238E27FC236}">
                  <a16:creationId xmlns:a16="http://schemas.microsoft.com/office/drawing/2014/main" id="{4BEC1BE1-B3E4-EB4A-AF23-6BC0363C2AAB}"/>
                </a:ext>
              </a:extLst>
            </p:cNvPr>
            <p:cNvSpPr/>
            <p:nvPr/>
          </p:nvSpPr>
          <p:spPr>
            <a:xfrm rot="10800000" flipH="1">
              <a:off x="1304778" y="819725"/>
              <a:ext cx="548700" cy="548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9" name="Google Shape;221;p31">
              <a:extLst>
                <a:ext uri="{FF2B5EF4-FFF2-40B4-BE49-F238E27FC236}">
                  <a16:creationId xmlns:a16="http://schemas.microsoft.com/office/drawing/2014/main" id="{D60E1A1F-0BDE-4E44-84EC-C2558F2AD433}"/>
                </a:ext>
              </a:extLst>
            </p:cNvPr>
            <p:cNvCxnSpPr/>
            <p:nvPr/>
          </p:nvCxnSpPr>
          <p:spPr>
            <a:xfrm>
              <a:off x="1579098" y="1368425"/>
              <a:ext cx="0" cy="69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" name="Google Shape;222;p31">
              <a:extLst>
                <a:ext uri="{FF2B5EF4-FFF2-40B4-BE49-F238E27FC236}">
                  <a16:creationId xmlns:a16="http://schemas.microsoft.com/office/drawing/2014/main" id="{2923FB46-B21E-8E48-AE25-64399BF6ACAB}"/>
                </a:ext>
              </a:extLst>
            </p:cNvPr>
            <p:cNvCxnSpPr/>
            <p:nvPr/>
          </p:nvCxnSpPr>
          <p:spPr>
            <a:xfrm>
              <a:off x="1579098" y="2065068"/>
              <a:ext cx="360000" cy="370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" name="Google Shape;223;p31">
              <a:extLst>
                <a:ext uri="{FF2B5EF4-FFF2-40B4-BE49-F238E27FC236}">
                  <a16:creationId xmlns:a16="http://schemas.microsoft.com/office/drawing/2014/main" id="{0825B2F9-B9B3-CE40-B3E8-D82598E9B96F}"/>
                </a:ext>
              </a:extLst>
            </p:cNvPr>
            <p:cNvCxnSpPr/>
            <p:nvPr/>
          </p:nvCxnSpPr>
          <p:spPr>
            <a:xfrm flipH="1">
              <a:off x="1219099" y="2065068"/>
              <a:ext cx="360000" cy="370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" name="Google Shape;224;p31">
              <a:extLst>
                <a:ext uri="{FF2B5EF4-FFF2-40B4-BE49-F238E27FC236}">
                  <a16:creationId xmlns:a16="http://schemas.microsoft.com/office/drawing/2014/main" id="{CCB2FAE8-540F-6C45-AA75-A60756ADAA51}"/>
                </a:ext>
              </a:extLst>
            </p:cNvPr>
            <p:cNvCxnSpPr/>
            <p:nvPr/>
          </p:nvCxnSpPr>
          <p:spPr>
            <a:xfrm>
              <a:off x="1219200" y="1673226"/>
              <a:ext cx="719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3" name="Google Shape;225;p31">
              <a:extLst>
                <a:ext uri="{FF2B5EF4-FFF2-40B4-BE49-F238E27FC236}">
                  <a16:creationId xmlns:a16="http://schemas.microsoft.com/office/drawing/2014/main" id="{7872BAAF-7CAA-134E-AA88-AE139090070C}"/>
                </a:ext>
              </a:extLst>
            </p:cNvPr>
            <p:cNvSpPr/>
            <p:nvPr/>
          </p:nvSpPr>
          <p:spPr>
            <a:xfrm>
              <a:off x="1437249" y="995493"/>
              <a:ext cx="76200" cy="76200"/>
            </a:xfrm>
            <a:prstGeom prst="ellipse">
              <a:avLst/>
            </a:prstGeom>
            <a:solidFill>
              <a:srgbClr val="D9F4C9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4" name="Google Shape;226;p31">
              <a:extLst>
                <a:ext uri="{FF2B5EF4-FFF2-40B4-BE49-F238E27FC236}">
                  <a16:creationId xmlns:a16="http://schemas.microsoft.com/office/drawing/2014/main" id="{9B2AEF51-4AE6-204F-A290-0AC84B5EA5ED}"/>
                </a:ext>
              </a:extLst>
            </p:cNvPr>
            <p:cNvSpPr/>
            <p:nvPr/>
          </p:nvSpPr>
          <p:spPr>
            <a:xfrm>
              <a:off x="1645333" y="998268"/>
              <a:ext cx="76200" cy="76200"/>
            </a:xfrm>
            <a:prstGeom prst="ellipse">
              <a:avLst/>
            </a:prstGeom>
            <a:solidFill>
              <a:srgbClr val="D9F4C9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" name="Google Shape;227;p31">
              <a:extLst>
                <a:ext uri="{FF2B5EF4-FFF2-40B4-BE49-F238E27FC236}">
                  <a16:creationId xmlns:a16="http://schemas.microsoft.com/office/drawing/2014/main" id="{E89EC0CF-2508-A24B-8A43-BAF96B46279A}"/>
                </a:ext>
              </a:extLst>
            </p:cNvPr>
            <p:cNvSpPr/>
            <p:nvPr/>
          </p:nvSpPr>
          <p:spPr>
            <a:xfrm>
              <a:off x="1582614" y="1134745"/>
              <a:ext cx="71590" cy="92033"/>
            </a:xfrm>
            <a:custGeom>
              <a:avLst/>
              <a:gdLst/>
              <a:ahLst/>
              <a:cxnLst/>
              <a:rect l="l" t="t" r="r" b="b"/>
              <a:pathLst>
                <a:path w="71590" h="92033" extrusionOk="0">
                  <a:moveTo>
                    <a:pt x="0" y="0"/>
                  </a:moveTo>
                  <a:cubicBezTo>
                    <a:pt x="5292" y="10583"/>
                    <a:pt x="26247" y="24553"/>
                    <a:pt x="38100" y="38100"/>
                  </a:cubicBezTo>
                  <a:cubicBezTo>
                    <a:pt x="49953" y="51647"/>
                    <a:pt x="75353" y="74507"/>
                    <a:pt x="71120" y="81280"/>
                  </a:cubicBezTo>
                  <a:cubicBezTo>
                    <a:pt x="27789" y="95724"/>
                    <a:pt x="51350" y="91440"/>
                    <a:pt x="0" y="91440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" name="Google Shape;228;p31">
              <a:extLst>
                <a:ext uri="{FF2B5EF4-FFF2-40B4-BE49-F238E27FC236}">
                  <a16:creationId xmlns:a16="http://schemas.microsoft.com/office/drawing/2014/main" id="{F6449F00-419A-F448-828F-1F00AB509977}"/>
                </a:ext>
              </a:extLst>
            </p:cNvPr>
            <p:cNvSpPr/>
            <p:nvPr/>
          </p:nvSpPr>
          <p:spPr>
            <a:xfrm>
              <a:off x="1336865" y="815975"/>
              <a:ext cx="69854" cy="127000"/>
            </a:xfrm>
            <a:custGeom>
              <a:avLst/>
              <a:gdLst/>
              <a:ahLst/>
              <a:cxnLst/>
              <a:rect l="l" t="t" r="r" b="b"/>
              <a:pathLst>
                <a:path w="69854" h="127000" extrusionOk="0">
                  <a:moveTo>
                    <a:pt x="69854" y="127000"/>
                  </a:moveTo>
                  <a:cubicBezTo>
                    <a:pt x="40546" y="80108"/>
                    <a:pt x="32531" y="69223"/>
                    <a:pt x="6354" y="19050"/>
                  </a:cubicBezTo>
                  <a:cubicBezTo>
                    <a:pt x="-389" y="6126"/>
                    <a:pt x="4" y="8144"/>
                    <a:pt x="4" y="0"/>
                  </a:cubicBezTo>
                </a:path>
              </a:pathLst>
            </a:custGeom>
            <a:noFill/>
            <a:ln w="28575" cap="flat" cmpd="sng">
              <a:solidFill>
                <a:srgbClr val="698D1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7" name="Google Shape;229;p31">
              <a:extLst>
                <a:ext uri="{FF2B5EF4-FFF2-40B4-BE49-F238E27FC236}">
                  <a16:creationId xmlns:a16="http://schemas.microsoft.com/office/drawing/2014/main" id="{6D70D81E-64D3-CA43-89F2-7B42EFFC0E4C}"/>
                </a:ext>
              </a:extLst>
            </p:cNvPr>
            <p:cNvSpPr/>
            <p:nvPr/>
          </p:nvSpPr>
          <p:spPr>
            <a:xfrm>
              <a:off x="1435294" y="762000"/>
              <a:ext cx="47625" cy="158750"/>
            </a:xfrm>
            <a:custGeom>
              <a:avLst/>
              <a:gdLst/>
              <a:ahLst/>
              <a:cxnLst/>
              <a:rect l="l" t="t" r="r" b="b"/>
              <a:pathLst>
                <a:path w="47625" h="158750" extrusionOk="0">
                  <a:moveTo>
                    <a:pt x="47625" y="158750"/>
                  </a:moveTo>
                  <a:cubicBezTo>
                    <a:pt x="43392" y="146050"/>
                    <a:pt x="38984" y="133407"/>
                    <a:pt x="34925" y="120650"/>
                  </a:cubicBezTo>
                  <a:cubicBezTo>
                    <a:pt x="32724" y="113731"/>
                    <a:pt x="23292" y="80456"/>
                    <a:pt x="19050" y="69850"/>
                  </a:cubicBezTo>
                  <a:cubicBezTo>
                    <a:pt x="6318" y="38019"/>
                    <a:pt x="17728" y="68619"/>
                    <a:pt x="9525" y="41275"/>
                  </a:cubicBezTo>
                  <a:cubicBezTo>
                    <a:pt x="7602" y="34864"/>
                    <a:pt x="5292" y="28575"/>
                    <a:pt x="3175" y="22225"/>
                  </a:cubicBezTo>
                  <a:cubicBezTo>
                    <a:pt x="2117" y="19050"/>
                    <a:pt x="0" y="16047"/>
                    <a:pt x="0" y="12700"/>
                  </a:cubicBez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rgbClr val="698D1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8" name="Google Shape;230;p31">
              <a:extLst>
                <a:ext uri="{FF2B5EF4-FFF2-40B4-BE49-F238E27FC236}">
                  <a16:creationId xmlns:a16="http://schemas.microsoft.com/office/drawing/2014/main" id="{25F8B2EA-6DA1-AB42-A162-C806503336E0}"/>
                </a:ext>
              </a:extLst>
            </p:cNvPr>
            <p:cNvSpPr/>
            <p:nvPr/>
          </p:nvSpPr>
          <p:spPr>
            <a:xfrm>
              <a:off x="1542924" y="765175"/>
              <a:ext cx="13020" cy="152400"/>
            </a:xfrm>
            <a:custGeom>
              <a:avLst/>
              <a:gdLst/>
              <a:ahLst/>
              <a:cxnLst/>
              <a:rect l="l" t="t" r="r" b="b"/>
              <a:pathLst>
                <a:path w="13020" h="152400" extrusionOk="0">
                  <a:moveTo>
                    <a:pt x="13020" y="152400"/>
                  </a:moveTo>
                  <a:cubicBezTo>
                    <a:pt x="11962" y="142875"/>
                    <a:pt x="10713" y="133369"/>
                    <a:pt x="9845" y="123825"/>
                  </a:cubicBezTo>
                  <a:cubicBezTo>
                    <a:pt x="8596" y="110083"/>
                    <a:pt x="8282" y="96254"/>
                    <a:pt x="6670" y="82550"/>
                  </a:cubicBezTo>
                  <a:cubicBezTo>
                    <a:pt x="2473" y="46880"/>
                    <a:pt x="2751" y="101113"/>
                    <a:pt x="320" y="47625"/>
                  </a:cubicBezTo>
                  <a:cubicBezTo>
                    <a:pt x="-401" y="31766"/>
                    <a:pt x="320" y="15875"/>
                    <a:pt x="320" y="0"/>
                  </a:cubicBezTo>
                </a:path>
              </a:pathLst>
            </a:custGeom>
            <a:noFill/>
            <a:ln w="28575" cap="flat" cmpd="sng">
              <a:solidFill>
                <a:srgbClr val="698D1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9" name="Google Shape;231;p31">
              <a:extLst>
                <a:ext uri="{FF2B5EF4-FFF2-40B4-BE49-F238E27FC236}">
                  <a16:creationId xmlns:a16="http://schemas.microsoft.com/office/drawing/2014/main" id="{A6D139D0-362E-274E-8B31-7CE3EF1430E0}"/>
                </a:ext>
              </a:extLst>
            </p:cNvPr>
            <p:cNvSpPr/>
            <p:nvPr/>
          </p:nvSpPr>
          <p:spPr>
            <a:xfrm>
              <a:off x="1622619" y="762000"/>
              <a:ext cx="34925" cy="149225"/>
            </a:xfrm>
            <a:custGeom>
              <a:avLst/>
              <a:gdLst/>
              <a:ahLst/>
              <a:cxnLst/>
              <a:rect l="l" t="t" r="r" b="b"/>
              <a:pathLst>
                <a:path w="34925" h="149225" extrusionOk="0">
                  <a:moveTo>
                    <a:pt x="0" y="149225"/>
                  </a:moveTo>
                  <a:cubicBezTo>
                    <a:pt x="1058" y="122767"/>
                    <a:pt x="1353" y="96267"/>
                    <a:pt x="3175" y="69850"/>
                  </a:cubicBezTo>
                  <a:cubicBezTo>
                    <a:pt x="3475" y="65497"/>
                    <a:pt x="5569" y="61443"/>
                    <a:pt x="6350" y="57150"/>
                  </a:cubicBezTo>
                  <a:cubicBezTo>
                    <a:pt x="7071" y="53184"/>
                    <a:pt x="10377" y="25244"/>
                    <a:pt x="12700" y="19050"/>
                  </a:cubicBezTo>
                  <a:cubicBezTo>
                    <a:pt x="18208" y="4363"/>
                    <a:pt x="17797" y="12817"/>
                    <a:pt x="28575" y="6350"/>
                  </a:cubicBezTo>
                  <a:cubicBezTo>
                    <a:pt x="31142" y="4810"/>
                    <a:pt x="32808" y="2117"/>
                    <a:pt x="34925" y="0"/>
                  </a:cubicBezTo>
                </a:path>
              </a:pathLst>
            </a:custGeom>
            <a:noFill/>
            <a:ln w="28575" cap="flat" cmpd="sng">
              <a:solidFill>
                <a:srgbClr val="698D1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0" name="Google Shape;232;p31">
              <a:extLst>
                <a:ext uri="{FF2B5EF4-FFF2-40B4-BE49-F238E27FC236}">
                  <a16:creationId xmlns:a16="http://schemas.microsoft.com/office/drawing/2014/main" id="{A9E23629-8D63-3B4C-A4B4-E76B32BCA8DA}"/>
                </a:ext>
              </a:extLst>
            </p:cNvPr>
            <p:cNvSpPr/>
            <p:nvPr/>
          </p:nvSpPr>
          <p:spPr>
            <a:xfrm>
              <a:off x="1717869" y="803250"/>
              <a:ext cx="73025" cy="111150"/>
            </a:xfrm>
            <a:custGeom>
              <a:avLst/>
              <a:gdLst/>
              <a:ahLst/>
              <a:cxnLst/>
              <a:rect l="l" t="t" r="r" b="b"/>
              <a:pathLst>
                <a:path w="73025" h="111150" extrusionOk="0">
                  <a:moveTo>
                    <a:pt x="0" y="111150"/>
                  </a:moveTo>
                  <a:cubicBezTo>
                    <a:pt x="6471" y="85265"/>
                    <a:pt x="992" y="101493"/>
                    <a:pt x="25400" y="63525"/>
                  </a:cubicBezTo>
                  <a:cubicBezTo>
                    <a:pt x="31586" y="53902"/>
                    <a:pt x="38104" y="44469"/>
                    <a:pt x="44450" y="34950"/>
                  </a:cubicBezTo>
                  <a:lnTo>
                    <a:pt x="50800" y="25425"/>
                  </a:lnTo>
                  <a:cubicBezTo>
                    <a:pt x="52917" y="22250"/>
                    <a:pt x="53975" y="18017"/>
                    <a:pt x="57150" y="15900"/>
                  </a:cubicBezTo>
                  <a:lnTo>
                    <a:pt x="66675" y="9550"/>
                  </a:lnTo>
                  <a:cubicBezTo>
                    <a:pt x="70185" y="-979"/>
                    <a:pt x="66503" y="25"/>
                    <a:pt x="73025" y="25"/>
                  </a:cubicBezTo>
                </a:path>
              </a:pathLst>
            </a:custGeom>
            <a:noFill/>
            <a:ln w="28575" cap="flat" cmpd="sng">
              <a:solidFill>
                <a:srgbClr val="698D1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21" name="Google Shape;233;p31">
            <a:extLst>
              <a:ext uri="{FF2B5EF4-FFF2-40B4-BE49-F238E27FC236}">
                <a16:creationId xmlns:a16="http://schemas.microsoft.com/office/drawing/2014/main" id="{A30E495A-D4CB-1046-B18E-BE45D7F55D0D}"/>
              </a:ext>
            </a:extLst>
          </p:cNvPr>
          <p:cNvSpPr/>
          <p:nvPr/>
        </p:nvSpPr>
        <p:spPr>
          <a:xfrm>
            <a:off x="8224613" y="4119073"/>
            <a:ext cx="1312800" cy="447300"/>
          </a:xfrm>
          <a:prstGeom prst="roundRect">
            <a:avLst>
              <a:gd name="adj" fmla="val 16667"/>
            </a:avLst>
          </a:prstGeom>
          <a:solidFill>
            <a:srgbClr val="E9F6CE"/>
          </a:solidFill>
          <a:ln w="19050" cap="rnd" cmpd="sng">
            <a:solidFill>
              <a:srgbClr val="698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Broker</a:t>
            </a:r>
            <a:endParaRPr sz="18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" name="Google Shape;234;p31">
            <a:extLst>
              <a:ext uri="{FF2B5EF4-FFF2-40B4-BE49-F238E27FC236}">
                <a16:creationId xmlns:a16="http://schemas.microsoft.com/office/drawing/2014/main" id="{FA25CD25-F620-5C4A-877A-24F31A0D1C08}"/>
              </a:ext>
            </a:extLst>
          </p:cNvPr>
          <p:cNvSpPr/>
          <p:nvPr/>
        </p:nvSpPr>
        <p:spPr>
          <a:xfrm>
            <a:off x="8224613" y="4691568"/>
            <a:ext cx="304800" cy="381000"/>
          </a:xfrm>
          <a:prstGeom prst="can">
            <a:avLst>
              <a:gd name="adj" fmla="val 25000"/>
            </a:avLst>
          </a:prstGeom>
          <a:solidFill>
            <a:schemeClr val="lt2"/>
          </a:solidFill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" name="Google Shape;235;p31">
            <a:extLst>
              <a:ext uri="{FF2B5EF4-FFF2-40B4-BE49-F238E27FC236}">
                <a16:creationId xmlns:a16="http://schemas.microsoft.com/office/drawing/2014/main" id="{B2237712-7830-8042-8913-B39E18124E10}"/>
              </a:ext>
            </a:extLst>
          </p:cNvPr>
          <p:cNvSpPr/>
          <p:nvPr/>
        </p:nvSpPr>
        <p:spPr>
          <a:xfrm>
            <a:off x="8728587" y="4691213"/>
            <a:ext cx="304800" cy="381000"/>
          </a:xfrm>
          <a:prstGeom prst="can">
            <a:avLst>
              <a:gd name="adj" fmla="val 25000"/>
            </a:avLst>
          </a:prstGeom>
          <a:solidFill>
            <a:schemeClr val="lt2"/>
          </a:solidFill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" name="Google Shape;236;p31">
            <a:extLst>
              <a:ext uri="{FF2B5EF4-FFF2-40B4-BE49-F238E27FC236}">
                <a16:creationId xmlns:a16="http://schemas.microsoft.com/office/drawing/2014/main" id="{815CF54F-3768-1547-A492-4325667BF3EE}"/>
              </a:ext>
            </a:extLst>
          </p:cNvPr>
          <p:cNvSpPr/>
          <p:nvPr/>
        </p:nvSpPr>
        <p:spPr>
          <a:xfrm>
            <a:off x="9232561" y="4691213"/>
            <a:ext cx="304800" cy="381000"/>
          </a:xfrm>
          <a:prstGeom prst="can">
            <a:avLst>
              <a:gd name="adj" fmla="val 25000"/>
            </a:avLst>
          </a:prstGeom>
          <a:solidFill>
            <a:schemeClr val="lt2"/>
          </a:solidFill>
          <a:ln w="19050" cap="rnd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5" name="Google Shape;237;p31">
            <a:extLst>
              <a:ext uri="{FF2B5EF4-FFF2-40B4-BE49-F238E27FC236}">
                <a16:creationId xmlns:a16="http://schemas.microsoft.com/office/drawing/2014/main" id="{69B80731-4B52-434E-B723-7F98E19565EC}"/>
              </a:ext>
            </a:extLst>
          </p:cNvPr>
          <p:cNvCxnSpPr/>
          <p:nvPr/>
        </p:nvCxnSpPr>
        <p:spPr>
          <a:xfrm>
            <a:off x="9039250" y="3106386"/>
            <a:ext cx="0" cy="1012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stealth" w="lg" len="lg"/>
          </a:ln>
        </p:spPr>
      </p:cxnSp>
      <p:cxnSp>
        <p:nvCxnSpPr>
          <p:cNvPr id="26" name="Google Shape;238;p31">
            <a:extLst>
              <a:ext uri="{FF2B5EF4-FFF2-40B4-BE49-F238E27FC236}">
                <a16:creationId xmlns:a16="http://schemas.microsoft.com/office/drawing/2014/main" id="{926702E6-62A0-B14A-BCBF-A7C8883375E3}"/>
              </a:ext>
            </a:extLst>
          </p:cNvPr>
          <p:cNvCxnSpPr>
            <a:endCxn id="6" idx="2"/>
          </p:cNvCxnSpPr>
          <p:nvPr/>
        </p:nvCxnSpPr>
        <p:spPr>
          <a:xfrm>
            <a:off x="2678522" y="2446606"/>
            <a:ext cx="49443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stealth" w="lg" len="lg"/>
          </a:ln>
        </p:spPr>
      </p:cxnSp>
      <p:cxnSp>
        <p:nvCxnSpPr>
          <p:cNvPr id="27" name="Google Shape;239;p31">
            <a:extLst>
              <a:ext uri="{FF2B5EF4-FFF2-40B4-BE49-F238E27FC236}">
                <a16:creationId xmlns:a16="http://schemas.microsoft.com/office/drawing/2014/main" id="{065309AA-C850-4245-AC40-50D40621DCA0}"/>
              </a:ext>
            </a:extLst>
          </p:cNvPr>
          <p:cNvCxnSpPr/>
          <p:nvPr/>
        </p:nvCxnSpPr>
        <p:spPr>
          <a:xfrm rot="10800000">
            <a:off x="8734450" y="3106273"/>
            <a:ext cx="0" cy="1012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stealth" w="lg" len="lg"/>
          </a:ln>
        </p:spPr>
      </p:cxnSp>
      <p:cxnSp>
        <p:nvCxnSpPr>
          <p:cNvPr id="28" name="Google Shape;240;p31">
            <a:extLst>
              <a:ext uri="{FF2B5EF4-FFF2-40B4-BE49-F238E27FC236}">
                <a16:creationId xmlns:a16="http://schemas.microsoft.com/office/drawing/2014/main" id="{DECD912D-D082-FA43-B9A2-9943015D4CA1}"/>
              </a:ext>
            </a:extLst>
          </p:cNvPr>
          <p:cNvCxnSpPr>
            <a:endCxn id="24" idx="4"/>
          </p:cNvCxnSpPr>
          <p:nvPr/>
        </p:nvCxnSpPr>
        <p:spPr>
          <a:xfrm rot="5400000">
            <a:off x="8857111" y="3591563"/>
            <a:ext cx="1970400" cy="609900"/>
          </a:xfrm>
          <a:prstGeom prst="curvedConnector2">
            <a:avLst/>
          </a:prstGeom>
          <a:noFill/>
          <a:ln w="28575" cap="flat" cmpd="sng">
            <a:solidFill>
              <a:schemeClr val="dk1"/>
            </a:solidFill>
            <a:prstDash val="dash"/>
            <a:round/>
            <a:headEnd type="none" w="sm" len="sm"/>
            <a:tailEnd type="stealth" w="lg" len="lg"/>
          </a:ln>
        </p:spPr>
      </p:cxnSp>
      <p:sp>
        <p:nvSpPr>
          <p:cNvPr id="29" name="Google Shape;242;p31">
            <a:extLst>
              <a:ext uri="{FF2B5EF4-FFF2-40B4-BE49-F238E27FC236}">
                <a16:creationId xmlns:a16="http://schemas.microsoft.com/office/drawing/2014/main" id="{65187102-797C-1B43-B18D-FD3CE4466CC8}"/>
              </a:ext>
            </a:extLst>
          </p:cNvPr>
          <p:cNvSpPr txBox="1"/>
          <p:nvPr/>
        </p:nvSpPr>
        <p:spPr>
          <a:xfrm>
            <a:off x="2600075" y="3057473"/>
            <a:ext cx="5101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4E5D6B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2. Retrieve the Catalog of Services</a:t>
            </a:r>
            <a:endParaRPr sz="1800" b="0" i="0" u="none" strike="noStrike" cap="none" dirty="0">
              <a:solidFill>
                <a:srgbClr val="4E5D6B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sp>
        <p:nvSpPr>
          <p:cNvPr id="30" name="Google Shape;243;p31">
            <a:extLst>
              <a:ext uri="{FF2B5EF4-FFF2-40B4-BE49-F238E27FC236}">
                <a16:creationId xmlns:a16="http://schemas.microsoft.com/office/drawing/2014/main" id="{AD70248F-DB1C-E34A-A4F5-7B999502ED93}"/>
              </a:ext>
            </a:extLst>
          </p:cNvPr>
          <p:cNvSpPr txBox="1"/>
          <p:nvPr/>
        </p:nvSpPr>
        <p:spPr>
          <a:xfrm>
            <a:off x="2600075" y="3400986"/>
            <a:ext cx="51012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4E5D6B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3. Create a new Service Instance</a:t>
            </a:r>
            <a:endParaRPr sz="1800" dirty="0">
              <a:solidFill>
                <a:srgbClr val="4E5D6B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  <a:p>
            <a:pPr marL="9144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2">
                  <a:lumMod val="25000"/>
                </a:schemeClr>
              </a:buClr>
              <a:buSzPts val="1800"/>
              <a:buFont typeface="Trebuchet MS"/>
              <a:buChar char="●"/>
            </a:pPr>
            <a:r>
              <a:rPr lang="en-US" sz="1800" dirty="0">
                <a:solidFill>
                  <a:srgbClr val="4E5D6B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Platform asks Brokers for Instance</a:t>
            </a:r>
            <a:endParaRPr sz="1800" dirty="0">
              <a:solidFill>
                <a:srgbClr val="4E5D6B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sp>
        <p:nvSpPr>
          <p:cNvPr id="31" name="Google Shape;244;p31">
            <a:extLst>
              <a:ext uri="{FF2B5EF4-FFF2-40B4-BE49-F238E27FC236}">
                <a16:creationId xmlns:a16="http://schemas.microsoft.com/office/drawing/2014/main" id="{2A250E3B-6C55-C644-9F07-2E38DEBD8821}"/>
              </a:ext>
            </a:extLst>
          </p:cNvPr>
          <p:cNvSpPr txBox="1"/>
          <p:nvPr/>
        </p:nvSpPr>
        <p:spPr>
          <a:xfrm>
            <a:off x="2600075" y="4068499"/>
            <a:ext cx="5101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4E5D6B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4. Deploy Application</a:t>
            </a:r>
            <a:endParaRPr sz="1800" b="0" i="0" u="none" strike="noStrike" cap="none" dirty="0">
              <a:solidFill>
                <a:srgbClr val="4E5D6B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sp>
        <p:nvSpPr>
          <p:cNvPr id="32" name="Google Shape;245;p31">
            <a:extLst>
              <a:ext uri="{FF2B5EF4-FFF2-40B4-BE49-F238E27FC236}">
                <a16:creationId xmlns:a16="http://schemas.microsoft.com/office/drawing/2014/main" id="{C5EB6966-B73D-7443-8FE1-9674198561CE}"/>
              </a:ext>
            </a:extLst>
          </p:cNvPr>
          <p:cNvSpPr txBox="1"/>
          <p:nvPr/>
        </p:nvSpPr>
        <p:spPr>
          <a:xfrm>
            <a:off x="2600075" y="4412012"/>
            <a:ext cx="51012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4E5D6B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5. Bind Instance to an Application</a:t>
            </a:r>
            <a:endParaRPr sz="1800" dirty="0">
              <a:solidFill>
                <a:srgbClr val="4E5D6B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  <a:p>
            <a:pPr marL="9144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2">
                  <a:lumMod val="25000"/>
                </a:schemeClr>
              </a:buClr>
              <a:buSzPts val="1800"/>
              <a:buFont typeface="Trebuchet MS"/>
              <a:buChar char="●"/>
            </a:pPr>
            <a:r>
              <a:rPr lang="en-US" sz="1800" dirty="0">
                <a:solidFill>
                  <a:srgbClr val="4E5D6B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Platform asks for new Binding/Creds</a:t>
            </a:r>
            <a:endParaRPr sz="1800" dirty="0">
              <a:solidFill>
                <a:srgbClr val="4E5D6B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sp>
        <p:nvSpPr>
          <p:cNvPr id="33" name="Google Shape;246;p31">
            <a:extLst>
              <a:ext uri="{FF2B5EF4-FFF2-40B4-BE49-F238E27FC236}">
                <a16:creationId xmlns:a16="http://schemas.microsoft.com/office/drawing/2014/main" id="{2BC2524A-4A83-FE48-A878-527BD454493B}"/>
              </a:ext>
            </a:extLst>
          </p:cNvPr>
          <p:cNvSpPr txBox="1"/>
          <p:nvPr/>
        </p:nvSpPr>
        <p:spPr>
          <a:xfrm>
            <a:off x="2600075" y="4984425"/>
            <a:ext cx="51012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4E5D6B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6. Access Service from Application</a:t>
            </a:r>
            <a:endParaRPr sz="1800" dirty="0">
              <a:solidFill>
                <a:srgbClr val="4E5D6B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  <a:p>
            <a:pPr marL="9144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2">
                  <a:lumMod val="25000"/>
                </a:schemeClr>
              </a:buClr>
              <a:buSzPts val="1800"/>
              <a:buFont typeface="Trebuchet MS"/>
              <a:buChar char="●"/>
            </a:pPr>
            <a:r>
              <a:rPr lang="en-US" sz="1800" dirty="0">
                <a:solidFill>
                  <a:srgbClr val="4E5D6B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Using Creds from Binding Secret</a:t>
            </a:r>
            <a:endParaRPr sz="1800" dirty="0">
              <a:solidFill>
                <a:srgbClr val="4E5D6B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sp>
        <p:nvSpPr>
          <p:cNvPr id="34" name="Google Shape;247;p31">
            <a:extLst>
              <a:ext uri="{FF2B5EF4-FFF2-40B4-BE49-F238E27FC236}">
                <a16:creationId xmlns:a16="http://schemas.microsoft.com/office/drawing/2014/main" id="{2993D207-8267-D640-9BC9-E35ACA2418F5}"/>
              </a:ext>
            </a:extLst>
          </p:cNvPr>
          <p:cNvSpPr txBox="1"/>
          <p:nvPr/>
        </p:nvSpPr>
        <p:spPr>
          <a:xfrm>
            <a:off x="2600075" y="2713960"/>
            <a:ext cx="5101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4E5D6B"/>
                </a:solidFill>
                <a:latin typeface="Arial" panose="020B0604020202020204" pitchFamily="34" charset="0"/>
                <a:ea typeface="Trebuchet MS"/>
                <a:cs typeface="Arial" panose="020B0604020202020204" pitchFamily="34" charset="0"/>
                <a:sym typeface="Trebuchet MS"/>
              </a:rPr>
              <a:t>1. Register Service Broker</a:t>
            </a:r>
            <a:endParaRPr sz="1800" b="0" i="0" u="none" strike="noStrike" cap="none" dirty="0">
              <a:solidFill>
                <a:srgbClr val="4E5D6B"/>
              </a:solidFill>
              <a:latin typeface="Arial" panose="020B0604020202020204" pitchFamily="34" charset="0"/>
              <a:ea typeface="Trebuchet MS"/>
              <a:cs typeface="Arial" panose="020B0604020202020204" pitchFamily="34" charset="0"/>
              <a:sym typeface="Trebuchet MS"/>
            </a:endParaRPr>
          </a:p>
        </p:txBody>
      </p:sp>
      <p:cxnSp>
        <p:nvCxnSpPr>
          <p:cNvPr id="35" name="Google Shape;248;p31">
            <a:extLst>
              <a:ext uri="{FF2B5EF4-FFF2-40B4-BE49-F238E27FC236}">
                <a16:creationId xmlns:a16="http://schemas.microsoft.com/office/drawing/2014/main" id="{64312318-B21E-724C-A581-1FDB2CCA3457}"/>
              </a:ext>
            </a:extLst>
          </p:cNvPr>
          <p:cNvCxnSpPr/>
          <p:nvPr/>
        </p:nvCxnSpPr>
        <p:spPr>
          <a:xfrm>
            <a:off x="9039250" y="3106386"/>
            <a:ext cx="0" cy="10128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stealth" w="lg" len="lg"/>
          </a:ln>
        </p:spPr>
      </p:cxnSp>
      <p:sp>
        <p:nvSpPr>
          <p:cNvPr id="36" name="Google Shape;249;p31">
            <a:extLst>
              <a:ext uri="{FF2B5EF4-FFF2-40B4-BE49-F238E27FC236}">
                <a16:creationId xmlns:a16="http://schemas.microsoft.com/office/drawing/2014/main" id="{B9E5B3BD-7ED5-7A4F-8E4F-CA05F918F30E}"/>
              </a:ext>
            </a:extLst>
          </p:cNvPr>
          <p:cNvSpPr/>
          <p:nvPr/>
        </p:nvSpPr>
        <p:spPr>
          <a:xfrm>
            <a:off x="9867225" y="1951575"/>
            <a:ext cx="731700" cy="365100"/>
          </a:xfrm>
          <a:prstGeom prst="snipRoundRect">
            <a:avLst>
              <a:gd name="adj1" fmla="val 16667"/>
              <a:gd name="adj2" fmla="val 16667"/>
            </a:avLst>
          </a:prstGeom>
          <a:solidFill>
            <a:srgbClr val="00FFFF"/>
          </a:solidFill>
          <a:ln w="19050" cap="rnd" cmpd="sng">
            <a:solidFill>
              <a:srgbClr val="698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Secret</a:t>
            </a:r>
            <a:endParaRPr sz="12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7" name="Google Shape;250;p31">
            <a:extLst>
              <a:ext uri="{FF2B5EF4-FFF2-40B4-BE49-F238E27FC236}">
                <a16:creationId xmlns:a16="http://schemas.microsoft.com/office/drawing/2014/main" id="{EEC7C9D6-CC63-4D4D-810C-9DAC7062168A}"/>
              </a:ext>
            </a:extLst>
          </p:cNvPr>
          <p:cNvSpPr/>
          <p:nvPr/>
        </p:nvSpPr>
        <p:spPr>
          <a:xfrm>
            <a:off x="9867225" y="2546225"/>
            <a:ext cx="731700" cy="365100"/>
          </a:xfrm>
          <a:prstGeom prst="snipRoundRect">
            <a:avLst>
              <a:gd name="adj1" fmla="val 16667"/>
              <a:gd name="adj2" fmla="val 16667"/>
            </a:avLst>
          </a:prstGeom>
          <a:solidFill>
            <a:schemeClr val="accent1"/>
          </a:solidFill>
          <a:ln w="19050" cap="rnd" cmpd="sng">
            <a:solidFill>
              <a:srgbClr val="698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App</a:t>
            </a:r>
            <a:endParaRPr sz="12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8" name="Google Shape;251;p31">
            <a:extLst>
              <a:ext uri="{FF2B5EF4-FFF2-40B4-BE49-F238E27FC236}">
                <a16:creationId xmlns:a16="http://schemas.microsoft.com/office/drawing/2014/main" id="{9A15B95D-E78C-6643-B267-B883A763296D}"/>
              </a:ext>
            </a:extLst>
          </p:cNvPr>
          <p:cNvCxnSpPr/>
          <p:nvPr/>
        </p:nvCxnSpPr>
        <p:spPr>
          <a:xfrm>
            <a:off x="9038925" y="3106286"/>
            <a:ext cx="0" cy="1012800"/>
          </a:xfrm>
          <a:prstGeom prst="straightConnector1">
            <a:avLst/>
          </a:prstGeom>
          <a:noFill/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stealth" w="lg" len="lg"/>
          </a:ln>
        </p:spPr>
      </p:cxnSp>
      <p:cxnSp>
        <p:nvCxnSpPr>
          <p:cNvPr id="39" name="Google Shape;252;p31">
            <a:extLst>
              <a:ext uri="{FF2B5EF4-FFF2-40B4-BE49-F238E27FC236}">
                <a16:creationId xmlns:a16="http://schemas.microsoft.com/office/drawing/2014/main" id="{E263ACE9-D00A-3749-9DE1-3A7605D905E9}"/>
              </a:ext>
            </a:extLst>
          </p:cNvPr>
          <p:cNvCxnSpPr/>
          <p:nvPr/>
        </p:nvCxnSpPr>
        <p:spPr>
          <a:xfrm rot="10800000">
            <a:off x="8734150" y="3106373"/>
            <a:ext cx="0" cy="1012800"/>
          </a:xfrm>
          <a:prstGeom prst="straightConnector1">
            <a:avLst/>
          </a:prstGeom>
          <a:noFill/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stealth" w="lg" len="lg"/>
          </a:ln>
        </p:spPr>
      </p:cxnSp>
      <p:cxnSp>
        <p:nvCxnSpPr>
          <p:cNvPr id="40" name="Google Shape;253;p31">
            <a:extLst>
              <a:ext uri="{FF2B5EF4-FFF2-40B4-BE49-F238E27FC236}">
                <a16:creationId xmlns:a16="http://schemas.microsoft.com/office/drawing/2014/main" id="{1F7DF717-19FB-5E49-B3D4-09565EFB1318}"/>
              </a:ext>
            </a:extLst>
          </p:cNvPr>
          <p:cNvCxnSpPr>
            <a:stCxn id="36" idx="0"/>
            <a:endCxn id="37" idx="0"/>
          </p:cNvCxnSpPr>
          <p:nvPr/>
        </p:nvCxnSpPr>
        <p:spPr>
          <a:xfrm>
            <a:off x="10598925" y="2134125"/>
            <a:ext cx="600" cy="594600"/>
          </a:xfrm>
          <a:prstGeom prst="curvedConnector3">
            <a:avLst>
              <a:gd name="adj1" fmla="val 39687500"/>
            </a:avLst>
          </a:prstGeom>
          <a:noFill/>
          <a:ln w="28575" cap="flat" cmpd="sng">
            <a:solidFill>
              <a:srgbClr val="FF00FF"/>
            </a:solidFill>
            <a:prstDash val="dash"/>
            <a:round/>
            <a:headEnd type="none" w="sm" len="sm"/>
            <a:tailEnd type="stealth" w="lg" len="lg"/>
          </a:ln>
        </p:spPr>
      </p:cxnSp>
      <p:cxnSp>
        <p:nvCxnSpPr>
          <p:cNvPr id="41" name="Google Shape;254;p31">
            <a:extLst>
              <a:ext uri="{FF2B5EF4-FFF2-40B4-BE49-F238E27FC236}">
                <a16:creationId xmlns:a16="http://schemas.microsoft.com/office/drawing/2014/main" id="{CC358E09-1A0B-F74E-832E-74456B7098DF}"/>
              </a:ext>
            </a:extLst>
          </p:cNvPr>
          <p:cNvCxnSpPr/>
          <p:nvPr/>
        </p:nvCxnSpPr>
        <p:spPr>
          <a:xfrm>
            <a:off x="2678522" y="2446606"/>
            <a:ext cx="4944300" cy="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stealth" w="lg" len="lg"/>
          </a:ln>
        </p:spPr>
      </p:cxnSp>
      <p:cxnSp>
        <p:nvCxnSpPr>
          <p:cNvPr id="42" name="Google Shape;255;p31">
            <a:extLst>
              <a:ext uri="{FF2B5EF4-FFF2-40B4-BE49-F238E27FC236}">
                <a16:creationId xmlns:a16="http://schemas.microsoft.com/office/drawing/2014/main" id="{DCF17563-7A11-B74F-947F-B34A4AB714F4}"/>
              </a:ext>
            </a:extLst>
          </p:cNvPr>
          <p:cNvCxnSpPr/>
          <p:nvPr/>
        </p:nvCxnSpPr>
        <p:spPr>
          <a:xfrm>
            <a:off x="2678522" y="2446306"/>
            <a:ext cx="4944300" cy="0"/>
          </a:xfrm>
          <a:prstGeom prst="straightConnector1">
            <a:avLst/>
          </a:prstGeom>
          <a:noFill/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stealth" w="lg" len="lg"/>
          </a:ln>
        </p:spPr>
      </p:cxnSp>
      <p:cxnSp>
        <p:nvCxnSpPr>
          <p:cNvPr id="43" name="Google Shape;256;p31">
            <a:extLst>
              <a:ext uri="{FF2B5EF4-FFF2-40B4-BE49-F238E27FC236}">
                <a16:creationId xmlns:a16="http://schemas.microsoft.com/office/drawing/2014/main" id="{0783249B-2FE2-E648-95B0-8A864566D095}"/>
              </a:ext>
            </a:extLst>
          </p:cNvPr>
          <p:cNvCxnSpPr>
            <a:endCxn id="6" idx="2"/>
          </p:cNvCxnSpPr>
          <p:nvPr/>
        </p:nvCxnSpPr>
        <p:spPr>
          <a:xfrm>
            <a:off x="2693222" y="2443306"/>
            <a:ext cx="4929600" cy="33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sm" len="sm"/>
            <a:tailEnd type="stealth" w="lg" len="lg"/>
          </a:ln>
        </p:spPr>
      </p:cxnSp>
    </p:spTree>
    <p:extLst>
      <p:ext uri="{BB962C8B-B14F-4D97-AF65-F5344CB8AC3E}">
        <p14:creationId xmlns:p14="http://schemas.microsoft.com/office/powerpoint/2010/main" val="122255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4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2"/>
          <p:cNvSpPr txBox="1"/>
          <p:nvPr/>
        </p:nvSpPr>
        <p:spPr>
          <a:xfrm>
            <a:off x="8395152" y="-760775"/>
            <a:ext cx="4040690" cy="729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50000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76A4A4-1781-BB45-AC6A-AF4F55B714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4349" y="2885851"/>
            <a:ext cx="9256961" cy="707886"/>
          </a:xfrm>
        </p:spPr>
        <p:txBody>
          <a:bodyPr/>
          <a:lstStyle/>
          <a:p>
            <a:r>
              <a:rPr lang="pl-PL" sz="4000" b="0" dirty="0"/>
              <a:t>New </a:t>
            </a:r>
            <a:r>
              <a:rPr lang="pl-PL" sz="4000" b="0" dirty="0" err="1"/>
              <a:t>subprojects</a:t>
            </a:r>
            <a:r>
              <a:rPr lang="pl-PL" sz="4000" b="0" dirty="0"/>
              <a:t> in SIG-Service </a:t>
            </a:r>
            <a:r>
              <a:rPr lang="pl-PL" sz="4000" b="0" dirty="0" err="1"/>
              <a:t>Catalog</a:t>
            </a:r>
            <a:endParaRPr lang="pl-PL" sz="4000" b="0" dirty="0"/>
          </a:p>
        </p:txBody>
      </p:sp>
    </p:spTree>
    <p:extLst>
      <p:ext uri="{BB962C8B-B14F-4D97-AF65-F5344CB8AC3E}">
        <p14:creationId xmlns:p14="http://schemas.microsoft.com/office/powerpoint/2010/main" val="17049246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555567" y="348500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-GB" sz="3200" dirty="0"/>
              <a:t>Subproject </a:t>
            </a:r>
            <a:r>
              <a:rPr lang="en-GB" sz="3200" dirty="0" err="1"/>
              <a:t>Minibroker</a:t>
            </a:r>
            <a:endParaRPr lang="pl-PL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3E09D1-64C9-494E-9659-8E909EEB8BEE}"/>
              </a:ext>
            </a:extLst>
          </p:cNvPr>
          <p:cNvSpPr/>
          <p:nvPr/>
        </p:nvSpPr>
        <p:spPr>
          <a:xfrm>
            <a:off x="555567" y="1256904"/>
            <a:ext cx="11636434" cy="4455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r>
              <a:rPr lang="en-US" sz="2400" b="1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Minibroker</a:t>
            </a: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an implementation of the Open Service Broker API suited for local development and testing.</a:t>
            </a:r>
          </a:p>
          <a:p>
            <a:pPr lvl="0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endParaRPr lang="en-US" sz="2400" dirty="0">
              <a:solidFill>
                <a:srgbClr val="4E5D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 it in the official Service Catalog walkthrough documentation.</a:t>
            </a:r>
          </a:p>
          <a:p>
            <a:pPr lvl="0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Repository: </a:t>
            </a: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https://github.com/kubernetes-sigs/minibroker</a:t>
            </a: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0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endParaRPr lang="en-US" sz="2400" dirty="0">
              <a:solidFill>
                <a:srgbClr val="4E5D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Previously it was a personal project maintained by @</a:t>
            </a:r>
            <a:r>
              <a:rPr lang="en-US" sz="24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carolynvs</a:t>
            </a: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She has graciously decided to donate it to Kubernetes.</a:t>
            </a:r>
          </a:p>
        </p:txBody>
      </p:sp>
    </p:spTree>
    <p:extLst>
      <p:ext uri="{BB962C8B-B14F-4D97-AF65-F5344CB8AC3E}">
        <p14:creationId xmlns:p14="http://schemas.microsoft.com/office/powerpoint/2010/main" val="15080879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555567" y="348500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-GB" sz="3200" dirty="0"/>
              <a:t>Subproject go-open-service-broker-client</a:t>
            </a:r>
            <a:endParaRPr lang="pl-PL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3E09D1-64C9-494E-9659-8E909EEB8BEE}"/>
              </a:ext>
            </a:extLst>
          </p:cNvPr>
          <p:cNvSpPr/>
          <p:nvPr/>
        </p:nvSpPr>
        <p:spPr>
          <a:xfrm>
            <a:off x="555567" y="1256904"/>
            <a:ext cx="11636434" cy="4455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r>
              <a:rPr lang="en-US" sz="2400" b="1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Open Service Broker Client</a:t>
            </a: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a Go client for communicating with service brokers which implements the Open Service Broker API.</a:t>
            </a:r>
          </a:p>
          <a:p>
            <a:pPr lvl="0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endParaRPr lang="en-US" sz="2400" dirty="0">
              <a:solidFill>
                <a:srgbClr val="4E5D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 it in the Service Catalog controllers.</a:t>
            </a:r>
          </a:p>
          <a:p>
            <a:pPr lvl="0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Repository: </a:t>
            </a: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https://github.com/kubernetes-sigs/go-open-service-broker-client</a:t>
            </a: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0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endParaRPr lang="en-US" sz="2400" dirty="0">
              <a:solidFill>
                <a:srgbClr val="4E5D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buClr>
                <a:srgbClr val="E7E6E6">
                  <a:lumMod val="50000"/>
                </a:srgbClr>
              </a:buClr>
              <a:buSzPct val="95000"/>
            </a:pP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Previously it was a project created by a Service Catalog contributor, @</a:t>
            </a:r>
            <a:r>
              <a:rPr lang="en-US" sz="24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pmorie</a:t>
            </a: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He has graciously decided to donate it to Kubernetes.</a:t>
            </a:r>
          </a:p>
        </p:txBody>
      </p:sp>
    </p:spTree>
    <p:extLst>
      <p:ext uri="{BB962C8B-B14F-4D97-AF65-F5344CB8AC3E}">
        <p14:creationId xmlns:p14="http://schemas.microsoft.com/office/powerpoint/2010/main" val="31187451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63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pl-PL" sz="3200" dirty="0" err="1"/>
              <a:t>What</a:t>
            </a:r>
            <a:r>
              <a:rPr lang="pl-PL" sz="3200" dirty="0"/>
              <a:t> </a:t>
            </a:r>
            <a:r>
              <a:rPr lang="pl-PL" sz="3200" dirty="0" err="1"/>
              <a:t>else</a:t>
            </a:r>
            <a:r>
              <a:rPr lang="pl-PL" sz="3200" dirty="0"/>
              <a:t> </a:t>
            </a:r>
            <a:r>
              <a:rPr lang="pl-PL" sz="3200" dirty="0" err="1"/>
              <a:t>is</a:t>
            </a:r>
            <a:r>
              <a:rPr lang="pl-PL" sz="3200" dirty="0"/>
              <a:t> </a:t>
            </a:r>
            <a:r>
              <a:rPr lang="pl-PL" sz="3200" dirty="0" err="1"/>
              <a:t>new</a:t>
            </a:r>
            <a:endParaRPr lang="pl-PL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3E09D1-64C9-494E-9659-8E909EEB8BEE}"/>
              </a:ext>
            </a:extLst>
          </p:cNvPr>
          <p:cNvSpPr/>
          <p:nvPr/>
        </p:nvSpPr>
        <p:spPr>
          <a:xfrm>
            <a:off x="838200" y="2154678"/>
            <a:ext cx="13124543" cy="14551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buClr>
                <a:srgbClr val="E7E6E6">
                  <a:lumMod val="50000"/>
                </a:srgbClr>
              </a:buClr>
              <a:buSzPct val="95000"/>
            </a:pP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repository was moved from </a:t>
            </a:r>
            <a:r>
              <a:rPr lang="en-US" sz="2400" b="1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kubernetes</a:t>
            </a:r>
            <a:r>
              <a:rPr lang="en-US" sz="2400" b="1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-incubator </a:t>
            </a:r>
            <a:r>
              <a:rPr lang="en-US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2400" b="1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kubernetes</a:t>
            </a:r>
            <a:r>
              <a:rPr lang="en-US" sz="2400" b="1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-sigs.</a:t>
            </a:r>
          </a:p>
          <a:p>
            <a:pPr marL="457211" lvl="2">
              <a:lnSpc>
                <a:spcPct val="200000"/>
              </a:lnSpc>
              <a:buClr>
                <a:srgbClr val="E7E6E6">
                  <a:lumMod val="50000"/>
                </a:srgbClr>
              </a:buClr>
              <a:buSzPct val="95000"/>
            </a:pPr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 your forked project location! </a:t>
            </a:r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 </a:t>
            </a:r>
            <a:endParaRPr lang="en-US" sz="2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99981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555567" y="348500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-GB" sz="3200" dirty="0"/>
              <a:t>Design Issue - Deleting the Service Instance</a:t>
            </a:r>
            <a:endParaRPr lang="pl-PL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65012A-FCB2-D549-A9FB-320746DB9FF8}"/>
              </a:ext>
            </a:extLst>
          </p:cNvPr>
          <p:cNvSpPr/>
          <p:nvPr/>
        </p:nvSpPr>
        <p:spPr>
          <a:xfrm>
            <a:off x="628072" y="1807688"/>
            <a:ext cx="10612582" cy="3266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i="1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approach: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Fail the deprovision operation if the given </a:t>
            </a:r>
            <a:r>
              <a:rPr lang="en-US" sz="20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ServiceInstance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still has associated </a:t>
            </a:r>
            <a:r>
              <a:rPr lang="en-US" sz="20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ServiceBindings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rgbClr val="4E5D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i="1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Problem: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0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ServiceInstance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en-US" sz="2000" b="1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marked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deletion 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this status cannot be reverted. As a result, you cannot update that </a:t>
            </a:r>
            <a:r>
              <a:rPr lang="en-US" sz="20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ServiceInstance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you cannot create a new </a:t>
            </a:r>
            <a:r>
              <a:rPr lang="en-US" sz="20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ServiceBinding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it.</a:t>
            </a:r>
          </a:p>
        </p:txBody>
      </p:sp>
    </p:spTree>
    <p:extLst>
      <p:ext uri="{BB962C8B-B14F-4D97-AF65-F5344CB8AC3E}">
        <p14:creationId xmlns:p14="http://schemas.microsoft.com/office/powerpoint/2010/main" val="26949523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555567" y="348500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-GB" sz="3200" dirty="0"/>
              <a:t>Cascade Deletion Proposal</a:t>
            </a:r>
            <a:endParaRPr lang="pl-PL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275DF5-9D93-5242-BF8F-2691BADD8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4459" y="5404600"/>
            <a:ext cx="1104900" cy="1104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8B5E33-5A4C-BF49-B417-5CCA7AE689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1" y="1112355"/>
            <a:ext cx="6455640" cy="4983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173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555567" y="348500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-US" sz="3200" dirty="0"/>
              <a:t>Alternative?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04C6C1-4147-E947-BBFE-E6DF0D2EB35D}"/>
              </a:ext>
            </a:extLst>
          </p:cNvPr>
          <p:cNvSpPr/>
          <p:nvPr/>
        </p:nvSpPr>
        <p:spPr>
          <a:xfrm>
            <a:off x="555567" y="2817030"/>
            <a:ext cx="115868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 a validation admission webhook which will block the DELETION request </a:t>
            </a:r>
          </a:p>
          <a:p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a given </a:t>
            </a:r>
            <a:r>
              <a:rPr lang="en-GB" sz="24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ServiceInstance</a:t>
            </a: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has associated </a:t>
            </a:r>
            <a:r>
              <a:rPr lang="en-GB" sz="24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ServiceBindings</a:t>
            </a: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65613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343678" y="273464"/>
            <a:ext cx="10515600" cy="662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-US" sz="3200" dirty="0"/>
              <a:t>Design Issue - GUIDs vs. Names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04C6C1-4147-E947-BBFE-E6DF0D2EB35D}"/>
              </a:ext>
            </a:extLst>
          </p:cNvPr>
          <p:cNvSpPr/>
          <p:nvPr/>
        </p:nvSpPr>
        <p:spPr>
          <a:xfrm>
            <a:off x="555567" y="1124596"/>
            <a:ext cx="11080866" cy="3347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Kubernetes names are fixed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OSB API resources have mutable names, and fixed GUIDs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 </a:t>
            </a:r>
            <a:r>
              <a:rPr lang="en-GB" sz="24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Catalog</a:t>
            </a: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types use OSB API GUID as the name, and have a mutable </a:t>
            </a:r>
            <a:r>
              <a:rPr lang="en-GB" sz="24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ExternalName</a:t>
            </a: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field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svcat</a:t>
            </a: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cli tool alleviates this pain by referencing human-readable </a:t>
            </a:r>
            <a:r>
              <a:rPr lang="en-GB" sz="24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ExternalNames</a:t>
            </a: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much as possible</a:t>
            </a:r>
          </a:p>
        </p:txBody>
      </p:sp>
      <p:sp>
        <p:nvSpPr>
          <p:cNvPr id="5" name="Google Shape;271;p33">
            <a:extLst>
              <a:ext uri="{FF2B5EF4-FFF2-40B4-BE49-F238E27FC236}">
                <a16:creationId xmlns:a16="http://schemas.microsoft.com/office/drawing/2014/main" id="{8F2119E5-CA93-374E-AF60-21C85060BEAB}"/>
              </a:ext>
            </a:extLst>
          </p:cNvPr>
          <p:cNvSpPr txBox="1"/>
          <p:nvPr/>
        </p:nvSpPr>
        <p:spPr>
          <a:xfrm>
            <a:off x="659067" y="4660787"/>
            <a:ext cx="10412100" cy="21389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metadata:</a:t>
            </a:r>
            <a:endParaRPr sz="2200" b="1" dirty="0">
              <a:solidFill>
                <a:schemeClr val="tx1">
                  <a:lumMod val="85000"/>
                  <a:lumOff val="15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name:</a:t>
            </a: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12kbac-adad12kbasd </a:t>
            </a: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// from the broker; immutable</a:t>
            </a:r>
            <a:endParaRPr sz="2200" dirty="0">
              <a:solidFill>
                <a:schemeClr val="accent6">
                  <a:lumMod val="75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uid</a:t>
            </a: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affd6f9b-defe-11e8-87bb-0242ac110007 </a:t>
            </a: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// generated by </a:t>
            </a:r>
            <a:r>
              <a:rPr lang="en-US" sz="2200" dirty="0" err="1">
                <a:solidFill>
                  <a:schemeClr val="accent6">
                    <a:lumMod val="7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Kube</a:t>
            </a:r>
            <a:endParaRPr sz="2200" dirty="0">
              <a:solidFill>
                <a:schemeClr val="accent6">
                  <a:lumMod val="75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spec:</a:t>
            </a:r>
            <a:endParaRPr sz="2200" b="1" dirty="0">
              <a:solidFill>
                <a:schemeClr val="tx1">
                  <a:lumMod val="85000"/>
                  <a:lumOff val="15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2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externalName</a:t>
            </a: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mysql</a:t>
            </a: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// from the broker; can change</a:t>
            </a:r>
            <a:endParaRPr sz="2200" dirty="0">
              <a:solidFill>
                <a:schemeClr val="accent6">
                  <a:lumMod val="75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2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externalID</a:t>
            </a: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12kbac-adad12kbasd </a:t>
            </a: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// same as </a:t>
            </a:r>
            <a:r>
              <a:rPr lang="en-US" sz="2200" dirty="0" err="1">
                <a:solidFill>
                  <a:schemeClr val="accent6">
                    <a:lumMod val="7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metadata.name</a:t>
            </a:r>
            <a:endParaRPr sz="2200" dirty="0">
              <a:solidFill>
                <a:schemeClr val="accent6">
                  <a:lumMod val="75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87304272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555567" y="348500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-GB" sz="3200" dirty="0"/>
              <a:t>Next plans – milestone 0.3.0</a:t>
            </a:r>
            <a:endParaRPr lang="pl-PL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3E09D1-64C9-494E-9659-8E909EEB8BEE}"/>
              </a:ext>
            </a:extLst>
          </p:cNvPr>
          <p:cNvSpPr/>
          <p:nvPr/>
        </p:nvSpPr>
        <p:spPr>
          <a:xfrm>
            <a:off x="555567" y="1256904"/>
            <a:ext cx="11636434" cy="4305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200000"/>
              </a:lnSpc>
              <a:buClr>
                <a:srgbClr val="E7E6E6">
                  <a:lumMod val="50000"/>
                </a:srgbClr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Documentation enhancements (compliance with official guidelines, doc structure clean-up , etc.)</a:t>
            </a:r>
          </a:p>
          <a:p>
            <a:pPr marL="342900" lvl="0" indent="-342900">
              <a:lnSpc>
                <a:spcPct val="200000"/>
              </a:lnSpc>
              <a:buClr>
                <a:srgbClr val="E7E6E6">
                  <a:lumMod val="50000"/>
                </a:srgbClr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Compliance with the new 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Open Service Broker API 2.15</a:t>
            </a:r>
            <a:endParaRPr lang="en-US" sz="2000" dirty="0">
              <a:solidFill>
                <a:srgbClr val="4E5D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Clr>
                <a:srgbClr val="E7E6E6">
                  <a:lumMod val="50000"/>
                </a:srgbClr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 pipelines clean-up (probably get rid of Travis and use only Prow)</a:t>
            </a:r>
          </a:p>
          <a:p>
            <a:pPr marL="342900" lvl="0" indent="-342900">
              <a:lnSpc>
                <a:spcPct val="200000"/>
              </a:lnSpc>
              <a:buClr>
                <a:srgbClr val="E7E6E6">
                  <a:lumMod val="50000"/>
                </a:srgbClr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Migration of Service Catalog resources under the SIG control</a:t>
            </a:r>
          </a:p>
          <a:p>
            <a:pPr marL="800100" lvl="1" indent="-342900">
              <a:lnSpc>
                <a:spcPct val="200000"/>
              </a:lnSpc>
              <a:buClr>
                <a:srgbClr val="E7E6E6">
                  <a:lumMod val="50000"/>
                </a:srgbClr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https://svcat.io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→  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https://svcat.sigs.k8s.io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</a:p>
          <a:p>
            <a:pPr marL="800100" lvl="1" indent="-342900">
              <a:lnSpc>
                <a:spcPct val="200000"/>
              </a:lnSpc>
              <a:buClr>
                <a:srgbClr val="E7E6E6">
                  <a:lumMod val="50000"/>
                </a:srgbClr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https://download.svcat.sh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→ 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https://download.svcat.sigs.k8s.io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1600" i="1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(final URL may differ)</a:t>
            </a:r>
          </a:p>
          <a:p>
            <a:pPr marL="342900" lvl="0" indent="-342900">
              <a:lnSpc>
                <a:spcPct val="200000"/>
              </a:lnSpc>
              <a:buClr>
                <a:srgbClr val="E7E6E6">
                  <a:lumMod val="50000"/>
                </a:srgbClr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on the future of the </a:t>
            </a:r>
            <a:r>
              <a:rPr lang="en-US" sz="20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PodPresets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functionality</a:t>
            </a:r>
          </a:p>
        </p:txBody>
      </p:sp>
    </p:spTree>
    <p:extLst>
      <p:ext uri="{BB962C8B-B14F-4D97-AF65-F5344CB8AC3E}">
        <p14:creationId xmlns:p14="http://schemas.microsoft.com/office/powerpoint/2010/main" val="11110523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42;p48">
            <a:extLst>
              <a:ext uri="{FF2B5EF4-FFF2-40B4-BE49-F238E27FC236}">
                <a16:creationId xmlns:a16="http://schemas.microsoft.com/office/drawing/2014/main" id="{809EDC89-582C-F749-B0BD-5908FBFD5D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567" y="348500"/>
            <a:ext cx="10515600" cy="66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-GB" sz="2800" dirty="0"/>
              <a:t>General Info</a:t>
            </a:r>
            <a:endParaRPr lang="pl-PL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D6D7E4-3DC2-2844-BA0E-3F8594507F68}"/>
              </a:ext>
            </a:extLst>
          </p:cNvPr>
          <p:cNvSpPr/>
          <p:nvPr/>
        </p:nvSpPr>
        <p:spPr>
          <a:xfrm>
            <a:off x="358747" y="2341094"/>
            <a:ext cx="1195332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6262" indent="0" algn="ctr">
              <a:buClr>
                <a:srgbClr val="666666"/>
              </a:buClr>
              <a:buNone/>
            </a:pPr>
            <a:r>
              <a:rPr lang="en-GB" sz="3200" b="1" dirty="0">
                <a:solidFill>
                  <a:schemeClr val="bg2">
                    <a:lumMod val="25000"/>
                  </a:schemeClr>
                </a:solidFill>
              </a:rPr>
              <a:t>Become a Service </a:t>
            </a:r>
            <a:r>
              <a:rPr lang="en-GB" sz="3200" b="1" dirty="0" err="1">
                <a:solidFill>
                  <a:schemeClr val="bg2">
                    <a:lumMod val="25000"/>
                  </a:schemeClr>
                </a:solidFill>
              </a:rPr>
              <a:t>Catalog</a:t>
            </a:r>
            <a:r>
              <a:rPr lang="en-GB" sz="3200" b="1" dirty="0">
                <a:solidFill>
                  <a:schemeClr val="bg2">
                    <a:lumMod val="25000"/>
                  </a:schemeClr>
                </a:solidFill>
              </a:rPr>
              <a:t> contributor! </a:t>
            </a:r>
            <a:r>
              <a:rPr lang="en-GB" sz="3200" b="1" dirty="0">
                <a:solidFill>
                  <a:schemeClr val="bg2">
                    <a:lumMod val="25000"/>
                  </a:schemeClr>
                </a:solidFill>
                <a:sym typeface="Wingdings" pitchFamily="2" charset="2"/>
              </a:rPr>
              <a:t></a:t>
            </a:r>
            <a:endParaRPr lang="en-GB" sz="3200" b="1" dirty="0">
              <a:solidFill>
                <a:schemeClr val="bg2">
                  <a:lumMod val="25000"/>
                </a:schemeClr>
              </a:solidFill>
            </a:endParaRPr>
          </a:p>
          <a:p>
            <a:pPr indent="-304792">
              <a:buClr>
                <a:srgbClr val="666666"/>
              </a:buClr>
              <a:buNone/>
            </a:pPr>
            <a:endParaRPr lang="en-GB" sz="3200" dirty="0">
              <a:solidFill>
                <a:schemeClr val="bg2">
                  <a:lumMod val="25000"/>
                </a:schemeClr>
              </a:solidFill>
            </a:endParaRPr>
          </a:p>
          <a:p>
            <a:pPr indent="-304792">
              <a:buClr>
                <a:srgbClr val="666666"/>
              </a:buClr>
              <a:buNone/>
            </a:pPr>
            <a:endParaRPr lang="en-GB" sz="3200" dirty="0">
              <a:solidFill>
                <a:schemeClr val="bg2">
                  <a:lumMod val="25000"/>
                </a:schemeClr>
              </a:solidFill>
            </a:endParaRPr>
          </a:p>
          <a:p>
            <a:pPr marL="152396" indent="0" algn="ctr">
              <a:buClr>
                <a:srgbClr val="666666"/>
              </a:buClr>
              <a:buNone/>
            </a:pPr>
            <a:r>
              <a:rPr lang="en-GB" sz="3200" dirty="0">
                <a:solidFill>
                  <a:schemeClr val="bg2">
                    <a:lumMod val="25000"/>
                  </a:schemeClr>
                </a:solidFill>
              </a:rPr>
              <a:t>Regular SIG Meeting: </a:t>
            </a:r>
            <a:r>
              <a:rPr lang="en-GB" sz="3200" u="sng" dirty="0">
                <a:solidFill>
                  <a:schemeClr val="bg2">
                    <a:lumMod val="2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Mondays at 9:00AM PT (Pacific Time)</a:t>
            </a:r>
            <a:r>
              <a:rPr lang="en-GB" sz="3200" dirty="0">
                <a:solidFill>
                  <a:schemeClr val="bg2">
                    <a:lumMod val="25000"/>
                  </a:schemeClr>
                </a:solidFill>
              </a:rPr>
              <a:t> (weekly). </a:t>
            </a:r>
          </a:p>
          <a:p>
            <a:pPr marL="152396" indent="0" algn="ctr">
              <a:buClr>
                <a:srgbClr val="666666"/>
              </a:buClr>
              <a:buNone/>
            </a:pPr>
            <a:r>
              <a:rPr lang="en-GB" sz="3200" u="sng" dirty="0">
                <a:solidFill>
                  <a:schemeClr val="bg2">
                    <a:lumMod val="2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Convert to your timezone</a:t>
            </a:r>
            <a:r>
              <a:rPr lang="en-GB" sz="3200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09639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431;p72">
            <a:extLst>
              <a:ext uri="{FF2B5EF4-FFF2-40B4-BE49-F238E27FC236}">
                <a16:creationId xmlns:a16="http://schemas.microsoft.com/office/drawing/2014/main" id="{25B3B6EB-15D5-6C41-BFBD-51430EDE0C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4658" y="452769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Service Catalog</a:t>
            </a:r>
            <a:endParaRPr sz="9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9042425-7609-B040-AD4B-B1E7E16213B3}"/>
              </a:ext>
            </a:extLst>
          </p:cNvPr>
          <p:cNvGrpSpPr/>
          <p:nvPr/>
        </p:nvGrpSpPr>
        <p:grpSpPr>
          <a:xfrm>
            <a:off x="0" y="-4590"/>
            <a:ext cx="3339343" cy="802225"/>
            <a:chOff x="8288155" y="209361"/>
            <a:chExt cx="3339343" cy="802225"/>
          </a:xfrm>
        </p:grpSpPr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A8DB40BA-CD3C-434C-BDE3-F7F802DA8E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88155" y="209361"/>
              <a:ext cx="854658" cy="8022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Google Shape;431;p72">
              <a:extLst>
                <a:ext uri="{FF2B5EF4-FFF2-40B4-BE49-F238E27FC236}">
                  <a16:creationId xmlns:a16="http://schemas.microsoft.com/office/drawing/2014/main" id="{FD50B165-3749-A044-8A7C-68DA9F650531}"/>
                </a:ext>
              </a:extLst>
            </p:cNvPr>
            <p:cNvSpPr txBox="1">
              <a:spLocks/>
            </p:cNvSpPr>
            <p:nvPr/>
          </p:nvSpPr>
          <p:spPr>
            <a:xfrm>
              <a:off x="9142813" y="449679"/>
              <a:ext cx="2484685" cy="3433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>
              <a:lvl1pPr marR="0" lvl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85766"/>
                </a:buClr>
                <a:buSzPts val="1800"/>
                <a:buFont typeface="Arial"/>
                <a:buNone/>
                <a:defRPr sz="2400" b="1" i="0" u="none" strike="noStrike" kern="1200" cap="none">
                  <a:solidFill>
                    <a:srgbClr val="485766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lvl="1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2pPr>
              <a:lvl3pPr lvl="2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3pPr>
              <a:lvl4pPr lvl="3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4pPr>
              <a:lvl5pPr lvl="4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5pPr>
              <a:lvl6pPr lvl="5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6pPr>
              <a:lvl7pPr lvl="6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7pPr>
              <a:lvl8pPr lvl="7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8pPr>
              <a:lvl9pPr lvl="8">
                <a:spcBef>
                  <a:spcPts val="0"/>
                </a:spcBef>
                <a:spcAft>
                  <a:spcPts val="0"/>
                </a:spcAft>
                <a:buSzPts val="1100"/>
                <a:buNone/>
                <a:defRPr sz="1867"/>
              </a:lvl9pPr>
            </a:lstStyle>
            <a:p>
              <a:pPr>
                <a:buSzPts val="2400"/>
              </a:pPr>
              <a:r>
                <a:rPr lang="pl-PL" sz="1400" dirty="0"/>
                <a:t>Open Service Broker API</a:t>
              </a:r>
              <a:endParaRPr lang="pl-PL" sz="900" dirty="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185BBA5-7914-2741-9076-60A3C9711B56}"/>
              </a:ext>
            </a:extLst>
          </p:cNvPr>
          <p:cNvSpPr/>
          <p:nvPr/>
        </p:nvSpPr>
        <p:spPr>
          <a:xfrm>
            <a:off x="427328" y="1115569"/>
            <a:ext cx="11764671" cy="5626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lnSpc>
                <a:spcPct val="150000"/>
              </a:lnSpc>
              <a:buClr>
                <a:schemeClr val="bg2">
                  <a:lumMod val="25000"/>
                </a:schemeClr>
              </a:buClr>
              <a:buSzPts val="2800"/>
              <a:buFont typeface="Arial"/>
              <a:buChar char="•"/>
            </a:pPr>
            <a:r>
              <a:rPr lang="en-US" sz="2000" b="1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ClusterServiceBroker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(and </a:t>
            </a:r>
            <a:r>
              <a:rPr lang="en-US" sz="20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namespaced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Servicebroker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488950" lvl="1">
              <a:lnSpc>
                <a:spcPct val="150000"/>
              </a:lnSpc>
              <a:buClr>
                <a:schemeClr val="bg2">
                  <a:lumMod val="25000"/>
                </a:schemeClr>
              </a:buClr>
              <a:buSzPts val="1900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server running somewhere that offers various services, e.g. MySQL Broker</a:t>
            </a:r>
          </a:p>
          <a:p>
            <a:pPr marL="228600" lvl="0" indent="-22860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25000"/>
                </a:schemeClr>
              </a:buClr>
              <a:buSzPts val="2800"/>
              <a:buFont typeface="Arial"/>
              <a:buChar char="•"/>
            </a:pPr>
            <a:r>
              <a:rPr lang="en-US" sz="2000" b="1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ClusterServiceClass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(and </a:t>
            </a:r>
            <a:r>
              <a:rPr lang="en-US" sz="20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namespaced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ServiceClass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488950" lvl="1">
              <a:lnSpc>
                <a:spcPct val="150000"/>
              </a:lnSpc>
              <a:buClr>
                <a:schemeClr val="bg2">
                  <a:lumMod val="25000"/>
                </a:schemeClr>
              </a:buClr>
              <a:buSzPts val="1900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category of services offered by a Broker, e.g. MySQL Databases</a:t>
            </a:r>
          </a:p>
          <a:p>
            <a:pPr marL="228600" lvl="0" indent="-22860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25000"/>
                </a:schemeClr>
              </a:buClr>
              <a:buSzPts val="2800"/>
              <a:buFont typeface="Arial"/>
              <a:buChar char="•"/>
            </a:pPr>
            <a:r>
              <a:rPr lang="en-US" sz="2000" b="1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ClusterServicePlan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(and </a:t>
            </a:r>
            <a:r>
              <a:rPr lang="en-US" sz="20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namespaced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ServicePlan</a:t>
            </a: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488950" lvl="1">
              <a:lnSpc>
                <a:spcPct val="150000"/>
              </a:lnSpc>
              <a:buClr>
                <a:schemeClr val="bg2">
                  <a:lumMod val="25000"/>
                </a:schemeClr>
              </a:buClr>
              <a:buSzPts val="1900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specific type of a Service that a Broker offers, e.g. 100 MB MySQL Databases</a:t>
            </a:r>
          </a:p>
          <a:p>
            <a:pPr marL="228600" lvl="0" indent="-22860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25000"/>
                </a:schemeClr>
              </a:buClr>
              <a:buSzPts val="2800"/>
              <a:buFont typeface="Arial"/>
              <a:buChar char="•"/>
            </a:pPr>
            <a:r>
              <a:rPr lang="en-US" sz="2000" b="1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ServiceInstance</a:t>
            </a:r>
            <a:endParaRPr lang="en-US" sz="2000" b="1" dirty="0">
              <a:solidFill>
                <a:srgbClr val="4E5D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88950" lvl="1">
              <a:lnSpc>
                <a:spcPct val="150000"/>
              </a:lnSpc>
              <a:buClr>
                <a:schemeClr val="bg2">
                  <a:lumMod val="25000"/>
                </a:schemeClr>
              </a:buClr>
              <a:buSzPts val="1900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single instantiation of a Service/Plan, e.g. Matt’s 100 MB MySQL Database</a:t>
            </a:r>
          </a:p>
          <a:p>
            <a:pPr marL="228600" lvl="0" indent="-228600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25000"/>
                </a:schemeClr>
              </a:buClr>
              <a:buSzPts val="2800"/>
              <a:buFont typeface="Arial"/>
              <a:buChar char="•"/>
            </a:pPr>
            <a:r>
              <a:rPr lang="en-US" sz="2000" b="1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ServiceBinding</a:t>
            </a:r>
            <a:endParaRPr lang="en-US" sz="2000" b="1" dirty="0">
              <a:solidFill>
                <a:srgbClr val="4E5D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88950" lvl="1">
              <a:lnSpc>
                <a:spcPct val="150000"/>
              </a:lnSpc>
              <a:buClr>
                <a:schemeClr val="bg2">
                  <a:lumMod val="25000"/>
                </a:schemeClr>
              </a:buClr>
              <a:buSzPts val="1900"/>
            </a:pPr>
            <a:r>
              <a:rPr lang="en-US" sz="20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unique set of creds to access a specific Instance, e.g. username/password for Matt’s 100 MB MySQL Database</a:t>
            </a:r>
          </a:p>
        </p:txBody>
      </p:sp>
    </p:spTree>
    <p:extLst>
      <p:ext uri="{BB962C8B-B14F-4D97-AF65-F5344CB8AC3E}">
        <p14:creationId xmlns:p14="http://schemas.microsoft.com/office/powerpoint/2010/main" val="22319012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3B53F59-AFE5-DA4A-A458-D6D1E3CC4068}"/>
              </a:ext>
            </a:extLst>
          </p:cNvPr>
          <p:cNvSpPr/>
          <p:nvPr/>
        </p:nvSpPr>
        <p:spPr>
          <a:xfrm>
            <a:off x="804949" y="1016416"/>
            <a:ext cx="11124640" cy="48251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666666"/>
              </a:buCl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Chairs</a:t>
            </a:r>
          </a:p>
          <a:p>
            <a:pPr marL="1219170" lvl="1" indent="-423323">
              <a:lnSpc>
                <a:spcPct val="150000"/>
              </a:lnSpc>
              <a:buClr>
                <a:srgbClr val="666666"/>
              </a:buClr>
              <a:buSzPts val="1400"/>
              <a:buFontTx/>
              <a:buChar char="○"/>
            </a:pP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Jonathan </a:t>
            </a:r>
            <a:r>
              <a:rPr lang="en-GB" sz="24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Berkhahn</a:t>
            </a: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jaberkha@us.ibm.com -</a:t>
            </a: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@jberkhahn</a:t>
            </a:r>
            <a:endParaRPr lang="en-GB" sz="24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19170" lvl="1" indent="-423323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ts val="1400"/>
              <a:buChar char="○"/>
            </a:pP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Mateusz </a:t>
            </a:r>
            <a:r>
              <a:rPr lang="en-GB" sz="2400" dirty="0" err="1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Szostok</a:t>
            </a:r>
            <a:r>
              <a:rPr lang="en-GB" sz="2400" dirty="0">
                <a:solidFill>
                  <a:srgbClr val="4E5D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mateusz.szostok@sap.com - 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@mszostok</a:t>
            </a:r>
            <a:endParaRPr lang="en-GB" sz="24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666666"/>
              </a:buCl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page:</a:t>
            </a: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u="sng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https://svc-cat.io</a:t>
            </a:r>
            <a:endParaRPr lang="en-US" sz="2400" u="sng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666666"/>
              </a:buCl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repo:</a:t>
            </a: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u="sng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https://github.com/kubernetes-sigs/service-catalog</a:t>
            </a:r>
            <a:endParaRPr lang="en-GB" sz="24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666666"/>
              </a:buCl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Slack channel:</a:t>
            </a: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u="sng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https://kubernetes.slack.com/messages/sig-</a:t>
            </a:r>
            <a:r>
              <a:rPr lang="en-GB" sz="2400" u="sng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service-</a:t>
            </a:r>
            <a:r>
              <a:rPr lang="en-GB" sz="2400" u="sng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catalog</a:t>
            </a:r>
            <a:endParaRPr lang="en-GB" sz="24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666666"/>
              </a:buCl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List:</a:t>
            </a:r>
            <a:r>
              <a:rPr lang="en-GB" sz="24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u="sng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https://groups.google.com/forum/#!forum/kubernetes-sig-service-catalog</a:t>
            </a:r>
            <a:endParaRPr lang="en-GB" sz="2400" u="sng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666666"/>
              </a:buCl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OSB API Spec: </a:t>
            </a:r>
            <a:r>
              <a:rPr lang="en-US" sz="2400" u="sng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https://www.openservicebrokerapi.org/</a:t>
            </a:r>
            <a:endParaRPr lang="en-US" sz="24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rgbClr val="666666"/>
              </a:buClr>
              <a:buFont typeface="Arial" panose="020B0604020202020204" pitchFamily="34" charset="0"/>
              <a:buChar char="•"/>
            </a:pPr>
            <a:endParaRPr lang="en-GB" sz="2400" u="sng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242;p48">
            <a:extLst>
              <a:ext uri="{FF2B5EF4-FFF2-40B4-BE49-F238E27FC236}">
                <a16:creationId xmlns:a16="http://schemas.microsoft.com/office/drawing/2014/main" id="{809EDC89-582C-F749-B0BD-5908FBFD5D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567" y="348500"/>
            <a:ext cx="10515600" cy="66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-GB" sz="2800" dirty="0"/>
              <a:t>General Info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4252812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/>
              <a:t>Long long time ago</a:t>
            </a:r>
            <a:endParaRPr sz="1467"/>
          </a:p>
          <a:p>
            <a:pPr>
              <a:buSzPts val="2400"/>
            </a:pPr>
            <a:endParaRPr sz="3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DD74BB-74E3-3E49-9BB8-661C3F1D3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082" y="1533236"/>
            <a:ext cx="10407681" cy="366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300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/>
              <a:t>API Server Architecture</a:t>
            </a:r>
            <a:endParaRPr sz="1467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937F541-F54F-FD49-81BC-407A0E454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036" y="908050"/>
            <a:ext cx="3314700" cy="5041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6395D0-E189-3648-AAE9-FD8052EF34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75" y="839691"/>
            <a:ext cx="5613400" cy="2070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FB5105-2C9D-A041-A876-94CF0C1456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9139" y="829179"/>
            <a:ext cx="8953500" cy="5054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E8FB83-F831-AE42-B3AF-CAD4C474A2D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250" t="55263" r="8647" b="27904"/>
          <a:stretch/>
        </p:blipFill>
        <p:spPr>
          <a:xfrm>
            <a:off x="4622164" y="1855304"/>
            <a:ext cx="2636816" cy="3099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D254D7-3F5A-644A-8050-C01E0248E56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2673" b="40609"/>
          <a:stretch/>
        </p:blipFill>
        <p:spPr>
          <a:xfrm>
            <a:off x="192366" y="1855303"/>
            <a:ext cx="2895600" cy="30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66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2"/>
          <p:cNvSpPr txBox="1"/>
          <p:nvPr/>
        </p:nvSpPr>
        <p:spPr>
          <a:xfrm>
            <a:off x="8395152" y="-760775"/>
            <a:ext cx="4040690" cy="729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50000" b="1" dirty="0">
                <a:solidFill>
                  <a:srgbClr val="485766"/>
                </a:solidFill>
              </a:rPr>
              <a:t>?</a:t>
            </a:r>
            <a:endParaRPr sz="50000" b="1" dirty="0"/>
          </a:p>
        </p:txBody>
      </p:sp>
      <p:sp>
        <p:nvSpPr>
          <p:cNvPr id="271" name="Google Shape;271;p52"/>
          <p:cNvSpPr txBox="1">
            <a:spLocks noGrp="1"/>
          </p:cNvSpPr>
          <p:nvPr>
            <p:ph type="body" idx="1"/>
          </p:nvPr>
        </p:nvSpPr>
        <p:spPr>
          <a:xfrm>
            <a:off x="529855" y="2793189"/>
            <a:ext cx="10515600" cy="18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" sz="4400" dirty="0"/>
              <a:t>How good architecture goes bad</a:t>
            </a:r>
            <a:endParaRPr sz="2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BE2A93E-8642-7C46-AF92-F34FCA607D47}"/>
              </a:ext>
            </a:extLst>
          </p:cNvPr>
          <p:cNvSpPr/>
          <p:nvPr/>
        </p:nvSpPr>
        <p:spPr>
          <a:xfrm>
            <a:off x="2393132" y="3538509"/>
            <a:ext cx="5588389" cy="3837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457189">
              <a:lnSpc>
                <a:spcPct val="115000"/>
              </a:lnSpc>
              <a:spcBef>
                <a:spcPts val="0"/>
              </a:spcBef>
              <a:buClr>
                <a:schemeClr val="bg2">
                  <a:lumMod val="50000"/>
                </a:schemeClr>
              </a:buClr>
              <a:buSzPct val="95000"/>
            </a:pPr>
            <a:r>
              <a:rPr lang="en-US" dirty="0" err="1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a.k.a</a:t>
            </a:r>
            <a:r>
              <a:rPr lang="en-US" dirty="0">
                <a:solidFill>
                  <a:srgbClr val="4857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why it's worth switching to CRDs in your project</a:t>
            </a:r>
          </a:p>
        </p:txBody>
      </p:sp>
    </p:spTree>
    <p:extLst>
      <p:ext uri="{BB962C8B-B14F-4D97-AF65-F5344CB8AC3E}">
        <p14:creationId xmlns:p14="http://schemas.microsoft.com/office/powerpoint/2010/main" val="795668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SzPts val="2400"/>
            </a:pPr>
            <a:r>
              <a:rPr lang="en" sz="3200" dirty="0"/>
              <a:t>reason 0 </a:t>
            </a:r>
            <a:endParaRPr sz="1467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D9B99A-2ACD-A740-A191-176734395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051" y="1064714"/>
            <a:ext cx="5603358" cy="47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27175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Final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FFE9B1F2B93241A7F2935E8B6A9DA2" ma:contentTypeVersion="10" ma:contentTypeDescription="Create a new document." ma:contentTypeScope="" ma:versionID="5e54f9f7e0bc81b220720b3a1a166199">
  <xsd:schema xmlns:xsd="http://www.w3.org/2001/XMLSchema" xmlns:xs="http://www.w3.org/2001/XMLSchema" xmlns:p="http://schemas.microsoft.com/office/2006/metadata/properties" xmlns:ns2="c474bbb4-271a-47e8-a7e4-b4297cec73e7" xmlns:ns3="4495f58f-e14c-430d-a525-d1222e224f49" targetNamespace="http://schemas.microsoft.com/office/2006/metadata/properties" ma:root="true" ma:fieldsID="cab4b1b8b8dd7dc305dfe4379b309cb1" ns2:_="" ns3:_="">
    <xsd:import namespace="c474bbb4-271a-47e8-a7e4-b4297cec73e7"/>
    <xsd:import namespace="4495f58f-e14c-430d-a525-d1222e224f4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74bbb4-271a-47e8-a7e4-b4297cec73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95f58f-e14c-430d-a525-d1222e224f49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E6E2291-DE26-43DF-8193-0073534129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0B6A4A2-31B8-445E-88E9-138205198D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474bbb4-271a-47e8-a7e4-b4297cec73e7"/>
    <ds:schemaRef ds:uri="4495f58f-e14c-430d-a525-d1222e224f4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D5F775D-93A8-48F6-8B54-B5DE6873E9E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10316</TotalTime>
  <Words>1516</Words>
  <Application>Microsoft Macintosh PowerPoint</Application>
  <PresentationFormat>Widescreen</PresentationFormat>
  <Paragraphs>261</Paragraphs>
  <Slides>50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Arial</vt:lpstr>
      <vt:lpstr>Calibri</vt:lpstr>
      <vt:lpstr>Consolas</vt:lpstr>
      <vt:lpstr>Roboto Mono</vt:lpstr>
      <vt:lpstr>Trebuchet MS</vt:lpstr>
      <vt:lpstr>Title slide</vt:lpstr>
      <vt:lpstr>Content slide</vt:lpstr>
      <vt:lpstr>Final slide</vt:lpstr>
      <vt:lpstr>SIG-Service Catalog Deep-Dive  Mateusz Szostok, SAP  </vt:lpstr>
      <vt:lpstr>PowerPoint Presentation</vt:lpstr>
      <vt:lpstr>Open Service Broker API</vt:lpstr>
      <vt:lpstr>The Magic </vt:lpstr>
      <vt:lpstr>Service Catalog</vt:lpstr>
      <vt:lpstr>Long long time ago </vt:lpstr>
      <vt:lpstr>API Server Architecture</vt:lpstr>
      <vt:lpstr>PowerPoint Presentation</vt:lpstr>
      <vt:lpstr>reason 0 </vt:lpstr>
      <vt:lpstr>reason 0 </vt:lpstr>
      <vt:lpstr>reason 1 </vt:lpstr>
      <vt:lpstr>reason 1 </vt:lpstr>
      <vt:lpstr>reason 1 </vt:lpstr>
      <vt:lpstr>reason 2 </vt:lpstr>
      <vt:lpstr>reason 2 </vt:lpstr>
      <vt:lpstr>reason 2 </vt:lpstr>
      <vt:lpstr>reason 3 </vt:lpstr>
      <vt:lpstr>reason 3 </vt:lpstr>
      <vt:lpstr>New kid on the block</vt:lpstr>
      <vt:lpstr>New kid on the block</vt:lpstr>
      <vt:lpstr>How hard could CRUD be?</vt:lpstr>
      <vt:lpstr>How hard could CRUD be?</vt:lpstr>
      <vt:lpstr>New architecture</vt:lpstr>
      <vt:lpstr>PowerPoint Presentation</vt:lpstr>
      <vt:lpstr>Migrate features</vt:lpstr>
      <vt:lpstr>FieldSelector</vt:lpstr>
      <vt:lpstr>CRDs - Field Selector</vt:lpstr>
      <vt:lpstr>Label me!</vt:lpstr>
      <vt:lpstr>Label me!</vt:lpstr>
      <vt:lpstr>Label me!</vt:lpstr>
      <vt:lpstr>Label me!</vt:lpstr>
      <vt:lpstr>Video about migrating other features</vt:lpstr>
      <vt:lpstr>New architecture in place!</vt:lpstr>
      <vt:lpstr>New architecture in place!</vt:lpstr>
      <vt:lpstr>PowerPoint Presentation</vt:lpstr>
      <vt:lpstr>How these plans affect you</vt:lpstr>
      <vt:lpstr>How these plans affect you</vt:lpstr>
      <vt:lpstr>Seamless upgrade for our clients </vt:lpstr>
      <vt:lpstr>How these plans affect you</vt:lpstr>
      <vt:lpstr>New subprojects in SIG-Service Catalog</vt:lpstr>
      <vt:lpstr>Subproject Minibroker</vt:lpstr>
      <vt:lpstr>Subproject go-open-service-broker-client</vt:lpstr>
      <vt:lpstr>What else is new</vt:lpstr>
      <vt:lpstr>Design Issue - Deleting the Service Instance</vt:lpstr>
      <vt:lpstr>Cascade Deletion Proposal</vt:lpstr>
      <vt:lpstr>Alternative?</vt:lpstr>
      <vt:lpstr>Design Issue - GUIDs vs. Names</vt:lpstr>
      <vt:lpstr>Next plans – milestone 0.3.0</vt:lpstr>
      <vt:lpstr>General Info</vt:lpstr>
      <vt:lpstr>General Info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Sandra Oriol</dc:creator>
  <cp:lastModifiedBy>Szostok, Mateusz</cp:lastModifiedBy>
  <cp:revision>300</cp:revision>
  <dcterms:created xsi:type="dcterms:W3CDTF">2018-08-06T14:52:52Z</dcterms:created>
  <dcterms:modified xsi:type="dcterms:W3CDTF">2019-11-14T23:51:16Z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0x0101000AFFE9B1F2B93241A7F2935E8B6A9DA2</vt:lpwstr>
  </property>
</Properties>
</file>

<file path=docProps/thumbnail.jpeg>
</file>